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11"/>
  </p:notesMasterIdLst>
  <p:sldIdLst>
    <p:sldId id="286" r:id="rId3"/>
    <p:sldId id="335" r:id="rId4"/>
    <p:sldId id="297" r:id="rId5"/>
    <p:sldId id="318" r:id="rId6"/>
    <p:sldId id="320" r:id="rId7"/>
    <p:sldId id="326" r:id="rId8"/>
    <p:sldId id="313" r:id="rId9"/>
    <p:sldId id="330" r:id="rId1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7FAFB29C-6E11-40C0-BAD0-F6396A8D8DFA}">
          <p14:sldIdLst>
            <p14:sldId id="286"/>
            <p14:sldId id="335"/>
            <p14:sldId id="297"/>
            <p14:sldId id="318"/>
            <p14:sldId id="320"/>
            <p14:sldId id="326"/>
            <p14:sldId id="313"/>
            <p14:sldId id="330"/>
          </p14:sldIdLst>
        </p14:section>
        <p14:section name="Раздел без заголовка" id="{A6C89EF8-950B-41A7-8B6E-82E811B6F85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F9581"/>
    <a:srgbClr val="F5B76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87" autoAdjust="0"/>
    <p:restoredTop sz="94615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714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9C1C8F8-DF68-4700-A4F2-13C5B5DA1313}" type="datetimeFigureOut">
              <a:rPr lang="en-US"/>
              <a:pPr>
                <a:defRPr/>
              </a:pPr>
              <a:t>11/8/2020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5C0E31D-F685-444D-8EF8-68A6EEE4B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3741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Шаблон расписания с необязательными периодами и задачами. 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6F3146AF-A929-4CAA-ABB8-0DD965293DD5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2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1205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Шаблон расписания с необязательными периодами и задачами. 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6F3146AF-A929-4CAA-ABB8-0DD965293DD5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5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650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730A6F-D859-4599-BD85-D3B46B9E3960}" type="datetime8">
              <a:rPr lang="en-US"/>
              <a:pPr>
                <a:defRPr/>
              </a:pPr>
              <a:t>11/8/2020 10:37 AM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AA399C3-E61C-4EAA-82EE-7C6930347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785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35A89-AD26-4637-A55C-4AF51946829B}" type="datetime8">
              <a:rPr lang="en-US"/>
              <a:pPr>
                <a:defRPr/>
              </a:pPr>
              <a:t>11/8/2020 10:37 AM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33856-77BD-4DB3-850E-42DDFBFA6150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4027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5B3EF-4939-4BA6-9F76-BE18DC201107}" type="datetime8">
              <a:rPr lang="en-US"/>
              <a:pPr>
                <a:defRPr/>
              </a:pPr>
              <a:t>11/8/2020 10:37 AM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37525-C99F-45F8-BCD6-A23BD19FDB20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659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8D9A4-377A-48FB-8B6E-708277834682}" type="datetime8">
              <a:rPr lang="en-US"/>
              <a:pPr>
                <a:defRPr/>
              </a:pPr>
              <a:t>11/8/2020 10:37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AF31E5-90FB-4748-AA02-1832F863A6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668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3A28F-7BAA-4979-ACB2-657B9A16C0E9}" type="datetime8">
              <a:rPr lang="en-US"/>
              <a:pPr>
                <a:defRPr/>
              </a:pPr>
              <a:t>11/8/2020 10:37 AM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350DC4B-AFC8-4C8B-B50E-63C74BE0AB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107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B3796AD-1FBE-4746-A9D1-51006446B9BB}" type="datetime8">
              <a:rPr lang="en-US"/>
              <a:pPr>
                <a:defRPr/>
              </a:pPr>
              <a:t>11/8/2020 10:37 AM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487E39-B90D-4E7F-B007-87E5A9D9B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235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8F580E6-9B90-4C5A-B742-66F832680966}" type="datetime8">
              <a:rPr lang="en-US"/>
              <a:pPr>
                <a:defRPr/>
              </a:pPr>
              <a:t>11/8/2020 10:37 AM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27A1EBF-F951-486B-8D2A-E5BBF0A73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871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415B6-2866-4988-A375-DA3B30A24652}" type="datetime8">
              <a:rPr lang="en-US"/>
              <a:pPr>
                <a:defRPr/>
              </a:pPr>
              <a:t>11/8/2020 10:37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3D9562-C15B-401A-B5E8-98285CADB8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984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9598E-51C8-4EBF-99E4-7E9D97DDB595}" type="datetime8">
              <a:rPr lang="en-US"/>
              <a:pPr>
                <a:defRPr/>
              </a:pPr>
              <a:t>11/8/2020 10:37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BBA06C2-5B02-4996-B425-1E9A29B4DF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225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boo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775" y="1755775"/>
            <a:ext cx="1614488" cy="1689100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F15A4-847C-42D9-B435-FB8430E09AE8}" type="datetime8">
              <a:rPr lang="en-US"/>
              <a:pPr>
                <a:defRPr/>
              </a:pPr>
              <a:t>11/8/2020 10:37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4E2B62-9A4C-4BED-83A9-83BB3C224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8246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C243932-47F8-4FA8-A300-43F4C0F567B1}" type="datetime8">
              <a:rPr lang="en-US"/>
              <a:pPr>
                <a:defRPr/>
              </a:pPr>
              <a:t>11/8/2020 10:37 AM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5AEC403-95ED-4CB3-A050-A071737CA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197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949DFD-C07A-4E74-B3AF-1050F0791C74}" type="datetime8">
              <a:rPr lang="en-US"/>
              <a:pPr>
                <a:defRPr/>
              </a:pPr>
              <a:t>11/8/2020 10:37 AM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489A17-E658-43C5-B831-F2760E47AF23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16" r:id="rId10"/>
    <p:sldLayoutId id="214748372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E7BC2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092A7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195736" y="5517232"/>
            <a:ext cx="6768752" cy="648072"/>
          </a:xfrm>
        </p:spPr>
        <p:txBody>
          <a:bodyPr/>
          <a:lstStyle/>
          <a:p>
            <a:pPr marL="0" algn="r">
              <a:spcBef>
                <a:spcPts val="0"/>
              </a:spcBef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Презентацию подготовила: Гундорова И.В., </a:t>
            </a:r>
          </a:p>
          <a:p>
            <a:pPr marL="0" algn="r">
              <a:spcBef>
                <a:spcPts val="0"/>
              </a:spcBef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старший воспитатель,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к.п.н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0" indent="0">
              <a:spcBef>
                <a:spcPts val="0"/>
              </a:spcBef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                  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Сентябрь, 2020 </a:t>
            </a:r>
          </a:p>
          <a:p>
            <a:pPr marL="0" algn="r">
              <a:spcBef>
                <a:spcPts val="0"/>
              </a:spcBef>
            </a:pPr>
            <a:endParaRPr lang="ru-RU" sz="2000" b="1" dirty="0"/>
          </a:p>
          <a:p>
            <a:pPr marL="0" algn="r">
              <a:spcBef>
                <a:spcPts val="0"/>
              </a:spcBef>
            </a:pPr>
            <a:endParaRPr lang="ru-RU" sz="2000" b="1" dirty="0"/>
          </a:p>
          <a:p>
            <a:pPr marL="0" algn="r">
              <a:spcBef>
                <a:spcPts val="0"/>
              </a:spcBef>
            </a:pPr>
            <a:endParaRPr lang="ru-RU" sz="2000" b="1" dirty="0"/>
          </a:p>
          <a:p>
            <a:pPr marL="0" algn="r">
              <a:spcBef>
                <a:spcPts val="0"/>
              </a:spcBef>
            </a:pPr>
            <a:r>
              <a:rPr lang="ru-RU" sz="2000" b="1" dirty="0"/>
              <a:t>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628800"/>
            <a:ext cx="8991600" cy="962000"/>
          </a:xfrm>
        </p:spPr>
        <p:txBody>
          <a:bodyPr/>
          <a:lstStyle/>
          <a:p>
            <a:pPr indent="-635000" algn="ctr" defTabSz="265113"/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Муниципальное дошкольное образовательное    учреждение </a:t>
            </a:r>
            <a:br>
              <a:rPr lang="ru-RU" sz="2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«Детский сад № 8» города Ярославля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2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2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Дополнительная 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общеобразовательная программа – 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дополнительная общеразвивающая программа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800" b="1" dirty="0">
                <a:solidFill>
                  <a:srgbClr val="C00000"/>
                </a:solidFill>
              </a:rPr>
              <a:t>«ЛОГИКА+» </a:t>
            </a:r>
            <a:br>
              <a:rPr lang="ru-RU" sz="4800" b="1" dirty="0">
                <a:solidFill>
                  <a:srgbClr val="C00000"/>
                </a:solidFill>
              </a:rPr>
            </a:br>
            <a:r>
              <a:rPr lang="ru-RU" sz="4800" b="1" dirty="0">
                <a:solidFill>
                  <a:srgbClr val="C00000"/>
                </a:solidFill>
              </a:rPr>
              <a:t>для детей 4-5 лет</a:t>
            </a:r>
            <a:br>
              <a:rPr lang="ru-RU" sz="4800" b="1" dirty="0">
                <a:solidFill>
                  <a:srgbClr val="C00000"/>
                </a:solidFill>
              </a:rPr>
            </a:br>
            <a:r>
              <a:rPr lang="ru-RU" sz="2800" dirty="0">
                <a:solidFill>
                  <a:schemeClr val="tx2"/>
                </a:solidFill>
              </a:rPr>
              <a:t>(срок реализации программы: 7 месяцев)</a:t>
            </a:r>
          </a:p>
        </p:txBody>
      </p:sp>
      <p:pic>
        <p:nvPicPr>
          <p:cNvPr id="5" name="Рисунок 4104" descr="https://fs00.infourok.ru/images/doc/254/259640/img6.jpg">
            <a:extLst>
              <a:ext uri="{FF2B5EF4-FFF2-40B4-BE49-F238E27FC236}">
                <a16:creationId xmlns:a16="http://schemas.microsoft.com/office/drawing/2014/main" xmlns="" id="{06C921C9-613C-44F2-9D5E-E6425FB427C1}"/>
              </a:ext>
            </a:extLst>
          </p:cNvPr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73108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267725" y="1628800"/>
            <a:ext cx="8640960" cy="4968552"/>
          </a:xfrm>
        </p:spPr>
        <p:txBody>
          <a:bodyPr/>
          <a:lstStyle/>
          <a:p>
            <a:pPr marL="0" indent="0" algn="just">
              <a:buNone/>
            </a:pPr>
            <a:endParaRPr lang="ru-RU" sz="2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dirty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</a:t>
            </a:r>
            <a:r>
              <a:rPr lang="ru-RU" sz="3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воевременно развитая память, внимание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 мышление ребенка способствуют его интеллектуальному развитию и служат фундаментом для получения знаний и развития способностей при обучении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в школе.</a:t>
            </a:r>
          </a:p>
          <a:p>
            <a:pPr marL="457200" indent="-457200" algn="just">
              <a:buAutoNum type="arabicPeriod"/>
            </a:pP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504" y="116632"/>
            <a:ext cx="8928992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1"/>
          <p:cNvSpPr txBox="1">
            <a:spLocks/>
          </p:cNvSpPr>
          <p:nvPr/>
        </p:nvSpPr>
        <p:spPr bwMode="auto">
          <a:xfrm>
            <a:off x="267726" y="244624"/>
            <a:ext cx="8640960" cy="7361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 indent="0" algn="ctr">
              <a:lnSpc>
                <a:spcPts val="2868"/>
              </a:lnSpc>
            </a:pPr>
            <a:r>
              <a:rPr lang="ru" sz="4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Актуальность программы «Логика+»</a:t>
            </a:r>
          </a:p>
        </p:txBody>
      </p:sp>
      <p:pic>
        <p:nvPicPr>
          <p:cNvPr id="2" name="Рисунок 3">
            <a:extLst>
              <a:ext uri="{FF2B5EF4-FFF2-40B4-BE49-F238E27FC236}">
                <a16:creationId xmlns:a16="http://schemas.microsoft.com/office/drawing/2014/main" xmlns="" id="{BBE26D60-FC50-4CC0-8B53-9E3749904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5315" y="4264082"/>
            <a:ext cx="1833750" cy="236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5079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608112"/>
          </a:xfrm>
        </p:spPr>
        <p:txBody>
          <a:bodyPr/>
          <a:lstStyle/>
          <a:p>
            <a:pPr algn="ctr"/>
            <a:r>
              <a:rPr lang="ru-RU" b="1" dirty="0">
                <a:latin typeface="+mn-lt"/>
              </a:rPr>
              <a:t>Почему «Логика+»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700808"/>
            <a:ext cx="8784976" cy="4928592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sz="2800" b="1" dirty="0"/>
              <a:t>Выполнение логических заданий требует от ребенка:</a:t>
            </a:r>
          </a:p>
          <a:p>
            <a:pPr algn="just"/>
            <a:r>
              <a:rPr lang="ru-RU" sz="2800" dirty="0"/>
              <a:t> тренировки во внимании, </a:t>
            </a:r>
          </a:p>
          <a:p>
            <a:pPr algn="just"/>
            <a:r>
              <a:rPr lang="ru-RU" sz="2800" dirty="0"/>
              <a:t>тренировки памяти в ее разных проявлениях; </a:t>
            </a:r>
          </a:p>
          <a:p>
            <a:pPr algn="just"/>
            <a:r>
              <a:rPr lang="ru-RU" sz="2800" dirty="0"/>
              <a:t>в речевых ритмических упражнениях отрабатывается соответствие слова и действия, что требует внимательного отношения к заданию. </a:t>
            </a:r>
          </a:p>
          <a:p>
            <a:pPr marL="0" indent="0" algn="just">
              <a:buNone/>
            </a:pPr>
            <a:r>
              <a:rPr lang="ru-RU" sz="2800" i="1" dirty="0"/>
              <a:t>    Таким образом, </a:t>
            </a:r>
            <a:r>
              <a:rPr lang="ru-RU" sz="2800" b="1" i="1" dirty="0"/>
              <a:t>в программе просматривается связь развития логического мышления с другими психическими процессами.</a:t>
            </a:r>
          </a:p>
          <a:p>
            <a:endParaRPr lang="ru-RU" sz="2800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51F092CB-4639-41E0-A35F-5EDBD5235A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6948264" y="162932"/>
            <a:ext cx="1512168" cy="1105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77347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07504" y="2636912"/>
            <a:ext cx="8884096" cy="3960440"/>
          </a:xfrm>
        </p:spPr>
        <p:txBody>
          <a:bodyPr/>
          <a:lstStyle/>
          <a:p>
            <a:pPr marL="88900" indent="11113" algn="just">
              <a:spcBef>
                <a:spcPts val="0"/>
              </a:spcBef>
              <a:tabLst>
                <a:tab pos="0" algn="l"/>
                <a:tab pos="685800" algn="l"/>
              </a:tabLs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  Цель: </a:t>
            </a:r>
            <a:r>
              <a:rPr lang="ru-RU" sz="2400" dirty="0">
                <a:effectLst/>
                <a:ea typeface="Times New Roman" panose="02020603050405020304" pitchFamily="18" charset="0"/>
              </a:rPr>
              <a:t>развитие у детей памяти, внимания, мышления посредством дидактических игр и упражнений.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 algn="just">
              <a:spcBef>
                <a:spcPts val="0"/>
              </a:spcBef>
              <a:tabLst>
                <a:tab pos="0" algn="l"/>
                <a:tab pos="685800" algn="l"/>
              </a:tabLs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   Задачи: </a:t>
            </a:r>
          </a:p>
          <a:p>
            <a:pPr marL="88900" lvl="0" indent="11113" algn="just">
              <a:spcBef>
                <a:spcPts val="0"/>
              </a:spcBef>
              <a:buFont typeface="+mj-lt"/>
              <a:buAutoNum type="arabicPeriod"/>
              <a:tabLst>
                <a:tab pos="0" algn="l"/>
                <a:tab pos="685800" algn="l"/>
              </a:tabLst>
            </a:pPr>
            <a:r>
              <a:rPr lang="ru-RU" sz="2400" dirty="0">
                <a:effectLst/>
                <a:ea typeface="Times New Roman" panose="02020603050405020304" pitchFamily="18" charset="0"/>
              </a:rPr>
              <a:t> Способствовать развитию восприятия, внимания и памяти детей.</a:t>
            </a:r>
          </a:p>
          <a:p>
            <a:pPr marL="88900" lvl="0" indent="11113" algn="just">
              <a:spcBef>
                <a:spcPts val="0"/>
              </a:spcBef>
              <a:buFont typeface="+mj-lt"/>
              <a:buAutoNum type="arabicPeriod"/>
              <a:tabLst>
                <a:tab pos="0" algn="l"/>
                <a:tab pos="685800" algn="l"/>
              </a:tabLst>
            </a:pPr>
            <a:r>
              <a:rPr lang="ru-RU" sz="2400" dirty="0">
                <a:effectLst/>
                <a:ea typeface="Times New Roman" panose="02020603050405020304" pitchFamily="18" charset="0"/>
              </a:rPr>
              <a:t> Формировать у детей мыслительные операции (сравнение, анализ, синтез, упорядоченность действий, классификацию).</a:t>
            </a:r>
          </a:p>
          <a:p>
            <a:pPr marL="88900" lvl="0" indent="11113" algn="just">
              <a:spcBef>
                <a:spcPts val="0"/>
              </a:spcBef>
              <a:buFont typeface="+mj-lt"/>
              <a:buAutoNum type="arabicPeriod"/>
              <a:tabLst>
                <a:tab pos="0" algn="l"/>
                <a:tab pos="685800" algn="l"/>
              </a:tabLst>
            </a:pPr>
            <a:r>
              <a:rPr lang="ru-RU" sz="2400" dirty="0">
                <a:effectLst/>
                <a:ea typeface="Times New Roman" panose="02020603050405020304" pitchFamily="18" charset="0"/>
              </a:rPr>
              <a:t> Формировать представление о геометрических фигурах и их свойствах.</a:t>
            </a:r>
          </a:p>
          <a:p>
            <a:pPr marL="88900" lvl="0" indent="11113" algn="just">
              <a:spcBef>
                <a:spcPts val="0"/>
              </a:spcBef>
              <a:buFont typeface="+mj-lt"/>
              <a:buAutoNum type="arabicPeriod"/>
              <a:tabLst>
                <a:tab pos="0" algn="l"/>
                <a:tab pos="685800" algn="l"/>
              </a:tabLst>
            </a:pPr>
            <a:r>
              <a:rPr lang="ru-RU" sz="2400" dirty="0">
                <a:effectLst/>
                <a:ea typeface="Times New Roman" panose="02020603050405020304" pitchFamily="18" charset="0"/>
              </a:rPr>
              <a:t> Укреплять мелкую мускулатуру кистей и пальцев рук.</a:t>
            </a:r>
          </a:p>
          <a:p>
            <a:pPr marL="88900" lvl="0" indent="11113" algn="just">
              <a:buFont typeface="+mj-lt"/>
              <a:buAutoNum type="arabicPeriod"/>
              <a:tabLst>
                <a:tab pos="0" algn="l"/>
                <a:tab pos="685800" algn="l"/>
              </a:tabLst>
            </a:pPr>
            <a:r>
              <a:rPr lang="ru-RU" sz="2400" dirty="0">
                <a:effectLst/>
                <a:ea typeface="Times New Roman" panose="02020603050405020304" pitchFamily="18" charset="0"/>
              </a:rPr>
              <a:t> Прививать интерес к процессу обучения.</a:t>
            </a:r>
          </a:p>
          <a:p>
            <a:pPr indent="450215" algn="just"/>
            <a:r>
              <a:rPr lang="ru-RU" sz="22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spcBef>
                <a:spcPts val="0"/>
              </a:spcBef>
            </a:pPr>
            <a:endParaRPr lang="ru-RU" sz="22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/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84096" cy="792088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    Цель и задачи </a:t>
            </a:r>
            <a:br>
              <a:rPr lang="ru-RU" sz="4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программы «Логика +»</a:t>
            </a:r>
          </a:p>
        </p:txBody>
      </p:sp>
    </p:spTree>
    <p:extLst>
      <p:ext uri="{BB962C8B-B14F-4D97-AF65-F5344CB8AC3E}">
        <p14:creationId xmlns:p14="http://schemas.microsoft.com/office/powerpoint/2010/main" xmlns="" val="3131966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107504" y="1556792"/>
            <a:ext cx="8801181" cy="5040560"/>
          </a:xfrm>
        </p:spPr>
        <p:txBody>
          <a:bodyPr/>
          <a:lstStyle/>
          <a:p>
            <a:pPr marL="88900" indent="34925" algn="just"/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гуманный подход к детям, 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абота строится на основе психологического и социального благополучия детей, учитывается эмоциональное отношение ребенка к изучаемому материалу, его интерес.</a:t>
            </a:r>
          </a:p>
          <a:p>
            <a:pPr marL="88900" indent="34925" algn="just"/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учет потребностей детей данного возраста, 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абота ведется с опорой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игровую деятельность – ведущую для этого периода развития.</a:t>
            </a:r>
          </a:p>
          <a:p>
            <a:pPr marL="88900" indent="34925" algn="just"/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учет возрастных психологических особенностей и индивидуального темпа развития.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Следуя этому принципу, работа ведется в пределах возрастной нормы и с учетом индивидуального подхода, т.к. уровень интеллектуально-творческих способностей, темп их развития могут существенно отличаться у разных детей.</a:t>
            </a:r>
          </a:p>
          <a:p>
            <a:pPr marL="88900" indent="34925" algn="just"/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 научности, 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рограмма составлена на основе изучения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анализа научной литературы, отражающей достижения в исследованиях по проблемам воспитания, обучения и развития детей 4-5, 5-6 лет.</a:t>
            </a:r>
          </a:p>
          <a:p>
            <a:pPr marL="88900" indent="34925" algn="just"/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систематичность и последовательность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каждое задание должно иметь ряд этапов, от простого к сложному. </a:t>
            </a:r>
          </a:p>
          <a:p>
            <a:pPr marL="0" indent="0" algn="just">
              <a:buNone/>
            </a:pPr>
            <a:endParaRPr lang="ru-RU" sz="2800" b="1" dirty="0"/>
          </a:p>
          <a:p>
            <a:pPr marL="0" indent="0" algn="just">
              <a:buNone/>
            </a:pPr>
            <a:r>
              <a:rPr lang="ru-RU" sz="2800" b="1" dirty="0"/>
              <a:t>  </a:t>
            </a:r>
            <a:endParaRPr lang="ru-RU" sz="2400" dirty="0"/>
          </a:p>
          <a:p>
            <a:pPr marL="457200" indent="-457200" algn="just">
              <a:buAutoNum type="arabicPeriod"/>
            </a:pP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504" y="116632"/>
            <a:ext cx="8928992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1"/>
          <p:cNvSpPr txBox="1">
            <a:spLocks/>
          </p:cNvSpPr>
          <p:nvPr/>
        </p:nvSpPr>
        <p:spPr bwMode="auto">
          <a:xfrm>
            <a:off x="368868" y="244624"/>
            <a:ext cx="8539817" cy="7361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 indent="0" algn="ctr">
              <a:lnSpc>
                <a:spcPts val="2868"/>
              </a:lnSpc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Принципы построения программы</a:t>
            </a:r>
          </a:p>
        </p:txBody>
      </p:sp>
    </p:spTree>
    <p:extLst>
      <p:ext uri="{BB962C8B-B14F-4D97-AF65-F5344CB8AC3E}">
        <p14:creationId xmlns:p14="http://schemas.microsoft.com/office/powerpoint/2010/main" xmlns="" val="3470184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496944" cy="9947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640960" cy="5184576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dirty="0">
                <a:effectLst/>
                <a:ea typeface="Times New Roman" panose="02020603050405020304" pitchFamily="18" charset="0"/>
              </a:rPr>
              <a:t>Структура программы</a:t>
            </a:r>
            <a:endParaRPr lang="ru-RU" sz="4400" dirty="0">
              <a:effectLst/>
              <a:ea typeface="Times New Roman" panose="02020603050405020304" pitchFamily="18" charset="0"/>
            </a:endParaRPr>
          </a:p>
          <a:p>
            <a:pPr algn="just"/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effectLst/>
                <a:ea typeface="Times New Roman" panose="02020603050405020304" pitchFamily="18" charset="0"/>
              </a:rPr>
              <a:t>     В программе предусмотрено 50 занятий, </a:t>
            </a:r>
            <a:r>
              <a:rPr lang="ru-RU" sz="2800" dirty="0">
                <a:effectLst/>
                <a:ea typeface="Times New Roman" panose="02020603050405020304" pitchFamily="18" charset="0"/>
              </a:rPr>
              <a:t>из них: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effectLst/>
                <a:ea typeface="Times New Roman" panose="02020603050405020304" pitchFamily="18" charset="0"/>
              </a:rPr>
              <a:t>45 – обучающих,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effectLst/>
                <a:ea typeface="Times New Roman" panose="02020603050405020304" pitchFamily="18" charset="0"/>
              </a:rPr>
              <a:t>3 – обобщающих,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effectLst/>
                <a:ea typeface="Times New Roman" panose="02020603050405020304" pitchFamily="18" charset="0"/>
              </a:rPr>
              <a:t>2 – диагностических.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effectLst/>
                <a:ea typeface="Times New Roman" panose="02020603050405020304" pitchFamily="18" charset="0"/>
              </a:rPr>
              <a:t>    Частота занятий </a:t>
            </a:r>
            <a:r>
              <a:rPr lang="ru-RU" sz="2800" dirty="0">
                <a:effectLst/>
                <a:ea typeface="Times New Roman" panose="02020603050405020304" pitchFamily="18" charset="0"/>
              </a:rPr>
              <a:t>– 2 раза в неделю.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effectLst/>
                <a:ea typeface="Times New Roman" panose="02020603050405020304" pitchFamily="18" charset="0"/>
              </a:rPr>
              <a:t>    Продолжительность занятия </a:t>
            </a:r>
            <a:r>
              <a:rPr lang="ru-RU" sz="2800" dirty="0">
                <a:effectLst/>
                <a:ea typeface="Times New Roman" panose="02020603050405020304" pitchFamily="18" charset="0"/>
              </a:rPr>
              <a:t>– 20 минут.</a:t>
            </a:r>
          </a:p>
          <a:p>
            <a:pPr marL="0" indent="0" algn="ctr">
              <a:buNone/>
            </a:pPr>
            <a:endParaRPr lang="ru-RU" sz="32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0"/>
            <a:ext cx="5112568" cy="122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42905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/>
              <a:t>Структура организации занятия</a:t>
            </a:r>
            <a:br>
              <a:rPr lang="ru-RU" sz="3600" b="1" dirty="0"/>
            </a:br>
            <a:r>
              <a:rPr lang="ru-RU" sz="3600" b="1" dirty="0"/>
              <a:t> для детей 4-5 дет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457200" y="2438400"/>
            <a:ext cx="5987008" cy="3366864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1. </a:t>
            </a:r>
            <a:r>
              <a:rPr lang="ru-RU" sz="2400" dirty="0">
                <a:effectLst/>
                <a:ea typeface="Times New Roman" panose="02020603050405020304" pitchFamily="18" charset="0"/>
              </a:rPr>
              <a:t>Массаж ладоней, упражнения, настраивающие детей на занятие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2. </a:t>
            </a:r>
            <a:r>
              <a:rPr lang="ru-RU" sz="2400" dirty="0">
                <a:effectLst/>
                <a:ea typeface="Times New Roman" panose="02020603050405020304" pitchFamily="18" charset="0"/>
              </a:rPr>
              <a:t>Игры и упражнения на развитие памяти, внимания, мышления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3. </a:t>
            </a:r>
            <a:r>
              <a:rPr lang="ru-RU" sz="2400" dirty="0">
                <a:effectLst/>
                <a:ea typeface="Times New Roman" panose="02020603050405020304" pitchFamily="18" charset="0"/>
              </a:rPr>
              <a:t>Пальчиковые игры, игры на снятие напряжения</a:t>
            </a:r>
          </a:p>
          <a:p>
            <a:pPr marL="0" indent="0">
              <a:buNone/>
            </a:pPr>
            <a:r>
              <a:rPr lang="ru-RU" sz="2400" dirty="0"/>
              <a:t>4. </a:t>
            </a:r>
            <a:r>
              <a:rPr lang="ru-RU" sz="2400" dirty="0">
                <a:effectLst/>
                <a:ea typeface="Times New Roman" panose="02020603050405020304" pitchFamily="18" charset="0"/>
              </a:rPr>
              <a:t>Конструирование по трафарету или из геометрических фигур, развитие графических навыков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5. </a:t>
            </a:r>
            <a:r>
              <a:rPr lang="ru-RU" sz="2400" dirty="0">
                <a:effectLst/>
                <a:ea typeface="Times New Roman" panose="02020603050405020304" pitchFamily="18" charset="0"/>
              </a:rPr>
              <a:t>Подведение итога занятия</a:t>
            </a:r>
            <a:endParaRPr lang="ru-RU" sz="2400" dirty="0"/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6444208" y="2438400"/>
            <a:ext cx="2242592" cy="414655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/>
              <a:t>2 мин.</a:t>
            </a:r>
          </a:p>
          <a:p>
            <a:pPr marL="0" indent="0" algn="ctr">
              <a:buNone/>
            </a:pPr>
            <a:endParaRPr lang="ru-RU" sz="2400" dirty="0"/>
          </a:p>
          <a:p>
            <a:pPr marL="0" indent="0" algn="ctr">
              <a:buNone/>
            </a:pPr>
            <a:r>
              <a:rPr lang="ru-RU" sz="2400" dirty="0"/>
              <a:t> 9 мин.</a:t>
            </a:r>
          </a:p>
          <a:p>
            <a:pPr algn="ctr"/>
            <a:endParaRPr lang="ru-RU" sz="2400" dirty="0"/>
          </a:p>
          <a:p>
            <a:pPr marL="0" indent="0" algn="ctr">
              <a:buNone/>
            </a:pPr>
            <a:r>
              <a:rPr lang="ru-RU" sz="2400" dirty="0"/>
              <a:t> 1 мин.</a:t>
            </a:r>
          </a:p>
          <a:p>
            <a:pPr algn="ctr"/>
            <a:endParaRPr lang="ru-RU" sz="2400" dirty="0"/>
          </a:p>
          <a:p>
            <a:pPr marL="0" indent="0" algn="ctr">
              <a:buNone/>
            </a:pPr>
            <a:r>
              <a:rPr lang="ru-RU" sz="2400" dirty="0"/>
              <a:t>7 мин.</a:t>
            </a:r>
          </a:p>
          <a:p>
            <a:pPr algn="ctr"/>
            <a:endParaRPr lang="ru-RU" sz="2400" dirty="0"/>
          </a:p>
          <a:p>
            <a:pPr marL="0" indent="0" algn="ctr">
              <a:buNone/>
            </a:pPr>
            <a:r>
              <a:rPr lang="ru-RU" sz="2400" dirty="0"/>
              <a:t>1 мин.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57200" y="1752600"/>
            <a:ext cx="5987008" cy="685800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Структурные компоненты занятия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444208" y="1752600"/>
            <a:ext cx="2242592" cy="685800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Время</a:t>
            </a:r>
          </a:p>
        </p:txBody>
      </p:sp>
    </p:spTree>
    <p:extLst>
      <p:ext uri="{BB962C8B-B14F-4D97-AF65-F5344CB8AC3E}">
        <p14:creationId xmlns:p14="http://schemas.microsoft.com/office/powerpoint/2010/main" xmlns="" val="3677024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49EAF32B-1486-425F-A097-E59D19F8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628800"/>
            <a:ext cx="8712968" cy="4896544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Литература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Васильева С.А. Идеальная память: с детства и навсегда. Запоминай-ка.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М.: Сова, 2005.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Левина А. Развиваем внимание. Серия «Полный курс подготовки к школе».- М.: ОЛМА – ПРЕСС Экслибрис, 2003.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Светлова И. Школа внимания. Программа развития внимания у детей. –М.: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Эксмо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2002.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Бортникова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Е. Чудо-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обучайка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Для детей 4-6 лет. -  Екатеринбург: ЛИТУР, 2005.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Никитин Б.П. Ступеньки творчества или развивающие игры. </a:t>
            </a:r>
            <a:r>
              <a:rPr lang="ru-RU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М.: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Просвещение</a:t>
            </a:r>
            <a:r>
              <a:rPr lang="ru-RU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1990.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Железнова Е. Топ-топ.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Развивалочки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от 1 до 5. Диск.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Железнова Е. Десять мышек. Пальчиковые игры. Кассета.</a:t>
            </a: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dirty="0"/>
          </a:p>
          <a:p>
            <a:pPr marL="0" indent="0" algn="ctr">
              <a:buNone/>
            </a:pPr>
            <a:endParaRPr lang="ru-RU" sz="32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0"/>
            <a:ext cx="5112568" cy="122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01802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ademicPresentation2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5D50839-5819-4DC3-97AB-406CC58463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576</Words>
  <Application>Microsoft Office PowerPoint</Application>
  <PresentationFormat>Экран (4:3)</PresentationFormat>
  <Paragraphs>75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AcademicPresentation2</vt:lpstr>
      <vt:lpstr>    Муниципальное дошкольное образовательное    учреждение  «Детский сад № 8» города Ярославля  Дополнительная  общеобразовательная программа –  дополнительная общеразвивающая программа   «ЛОГИКА+»  для детей 4-5 лет (срок реализации программы: 7 месяцев)</vt:lpstr>
      <vt:lpstr>Слайд 2</vt:lpstr>
      <vt:lpstr>Почему «Логика+» </vt:lpstr>
      <vt:lpstr>    Цель и задачи  программы «Логика +»</vt:lpstr>
      <vt:lpstr>Слайд 5</vt:lpstr>
      <vt:lpstr>Слайд 6</vt:lpstr>
      <vt:lpstr>Структура организации занятия  для детей 4-5 дет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2014-11-02T13:14:11Z</dcterms:created>
  <dcterms:modified xsi:type="dcterms:W3CDTF">2020-11-08T07:38:08Z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TC101671251049</vt:lpwstr>
  </property>
</Properties>
</file>