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13" r:id="rId2"/>
    <p:sldId id="304" r:id="rId3"/>
    <p:sldId id="315" r:id="rId4"/>
    <p:sldId id="301" r:id="rId5"/>
    <p:sldId id="314" r:id="rId6"/>
    <p:sldId id="316" r:id="rId7"/>
    <p:sldId id="317" r:id="rId8"/>
    <p:sldId id="318" r:id="rId9"/>
    <p:sldId id="319" r:id="rId10"/>
    <p:sldId id="306" r:id="rId11"/>
    <p:sldId id="285" r:id="rId12"/>
    <p:sldId id="287" r:id="rId13"/>
    <p:sldId id="288" r:id="rId14"/>
    <p:sldId id="291" r:id="rId15"/>
    <p:sldId id="292" r:id="rId16"/>
    <p:sldId id="290" r:id="rId17"/>
    <p:sldId id="289" r:id="rId18"/>
    <p:sldId id="303" r:id="rId19"/>
    <p:sldId id="293" r:id="rId20"/>
    <p:sldId id="308" r:id="rId21"/>
    <p:sldId id="309" r:id="rId22"/>
    <p:sldId id="307" r:id="rId23"/>
    <p:sldId id="320" r:id="rId24"/>
    <p:sldId id="29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2B22121-834A-4AB1-AD2A-50D38654D028}">
          <p14:sldIdLst>
            <p14:sldId id="313"/>
            <p14:sldId id="304"/>
            <p14:sldId id="315"/>
            <p14:sldId id="301"/>
            <p14:sldId id="314"/>
            <p14:sldId id="316"/>
            <p14:sldId id="317"/>
            <p14:sldId id="318"/>
            <p14:sldId id="319"/>
          </p14:sldIdLst>
        </p14:section>
        <p14:section name="Раздел без заголовка" id="{4488BE99-8902-4C3B-A6B1-AFED27D0772D}">
          <p14:sldIdLst>
            <p14:sldId id="306"/>
            <p14:sldId id="285"/>
            <p14:sldId id="287"/>
            <p14:sldId id="288"/>
            <p14:sldId id="291"/>
            <p14:sldId id="292"/>
            <p14:sldId id="290"/>
            <p14:sldId id="289"/>
            <p14:sldId id="303"/>
            <p14:sldId id="293"/>
            <p14:sldId id="308"/>
            <p14:sldId id="309"/>
            <p14:sldId id="307"/>
            <p14:sldId id="320"/>
            <p14:sldId id="294"/>
          </p14:sldIdLst>
        </p14:section>
      </p14:sectionLst>
    </p:ex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13BD"/>
    <a:srgbClr val="66C507"/>
    <a:srgbClr val="90F729"/>
    <a:srgbClr val="5EF828"/>
    <a:srgbClr val="04DEFC"/>
    <a:srgbClr val="FCFAB8"/>
    <a:srgbClr val="939393"/>
    <a:srgbClr val="CCECFF"/>
    <a:srgbClr val="3333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1704" y="-7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818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755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73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49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629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471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158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7054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1122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48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035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B8EB6A-9279-4992-895E-4A8C95D389D9}" type="datetimeFigureOut">
              <a:rPr lang="ru-RU" smtClean="0"/>
              <a:pPr/>
              <a:t>22.04.2019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7CB821-81B6-4236-BA46-FAB55B98A99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59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2B13BD"/>
                </a:solidFill>
              </a:rPr>
              <a:t>МДОУ «Детский сад № 8»</a:t>
            </a:r>
            <a:endParaRPr lang="ru-RU" sz="3200" b="1" dirty="0">
              <a:solidFill>
                <a:srgbClr val="2B13BD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333500"/>
            <a:ext cx="7886700" cy="484346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ru-RU" sz="4800" b="1" i="1" dirty="0" smtClean="0">
              <a:solidFill>
                <a:srgbClr val="2B13BD"/>
              </a:solidFill>
            </a:endParaRPr>
          </a:p>
          <a:p>
            <a:pPr marL="0" indent="0" algn="ctr">
              <a:buNone/>
            </a:pPr>
            <a:r>
              <a:rPr lang="ru-RU" sz="7100" b="1" i="1" dirty="0" smtClean="0">
                <a:solidFill>
                  <a:srgbClr val="2B13BD"/>
                </a:solidFill>
              </a:rPr>
              <a:t>«</a:t>
            </a:r>
            <a:r>
              <a:rPr lang="ru-RU" sz="7100" b="1" i="1" dirty="0">
                <a:solidFill>
                  <a:srgbClr val="2B13BD"/>
                </a:solidFill>
              </a:rPr>
              <a:t>Использование</a:t>
            </a:r>
            <a:br>
              <a:rPr lang="ru-RU" sz="7100" b="1" i="1" dirty="0">
                <a:solidFill>
                  <a:srgbClr val="2B13BD"/>
                </a:solidFill>
              </a:rPr>
            </a:br>
            <a:r>
              <a:rPr lang="ru-RU" sz="7100" b="1" i="1" dirty="0">
                <a:solidFill>
                  <a:srgbClr val="2B13BD"/>
                </a:solidFill>
              </a:rPr>
              <a:t> игр Воскобовича </a:t>
            </a:r>
            <a:br>
              <a:rPr lang="ru-RU" sz="7100" b="1" i="1" dirty="0">
                <a:solidFill>
                  <a:srgbClr val="2B13BD"/>
                </a:solidFill>
              </a:rPr>
            </a:br>
            <a:r>
              <a:rPr lang="ru-RU" sz="7100" b="1" i="1" dirty="0">
                <a:solidFill>
                  <a:srgbClr val="2B13BD"/>
                </a:solidFill>
              </a:rPr>
              <a:t>в математическом </a:t>
            </a:r>
            <a:br>
              <a:rPr lang="ru-RU" sz="7100" b="1" i="1" dirty="0">
                <a:solidFill>
                  <a:srgbClr val="2B13BD"/>
                </a:solidFill>
              </a:rPr>
            </a:br>
            <a:r>
              <a:rPr lang="ru-RU" sz="7100" b="1" i="1" dirty="0">
                <a:solidFill>
                  <a:srgbClr val="2B13BD"/>
                </a:solidFill>
              </a:rPr>
              <a:t>развитии детей</a:t>
            </a:r>
            <a:r>
              <a:rPr lang="ru-RU" sz="7100" b="1" i="1" dirty="0" smtClean="0">
                <a:solidFill>
                  <a:srgbClr val="2B13BD"/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7100" b="1" i="1" dirty="0">
                <a:solidFill>
                  <a:srgbClr val="2B13BD"/>
                </a:solidFill>
              </a:rPr>
              <a:t/>
            </a:r>
            <a:br>
              <a:rPr lang="ru-RU" sz="7100" b="1" i="1" dirty="0">
                <a:solidFill>
                  <a:srgbClr val="2B13BD"/>
                </a:solidFill>
              </a:rPr>
            </a:br>
            <a:endParaRPr lang="ru-RU" sz="7100" dirty="0"/>
          </a:p>
        </p:txBody>
      </p:sp>
    </p:spTree>
    <p:extLst>
      <p:ext uri="{BB962C8B-B14F-4D97-AF65-F5344CB8AC3E}">
        <p14:creationId xmlns:p14="http://schemas.microsoft.com/office/powerpoint/2010/main" val="203990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1500187" cy="178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357188"/>
            <a:ext cx="12858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57188"/>
            <a:ext cx="1428750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04025" y="333375"/>
            <a:ext cx="2074863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581525"/>
            <a:ext cx="164306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57188" y="2571750"/>
            <a:ext cx="1428750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1688" y="2643188"/>
            <a:ext cx="1500187" cy="171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00563" y="2357438"/>
            <a:ext cx="185737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948488" y="2565400"/>
            <a:ext cx="194468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987675" y="4797425"/>
            <a:ext cx="1357313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651500" y="4724400"/>
            <a:ext cx="24288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18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i="1" u="sng" dirty="0" smtClean="0">
                <a:solidFill>
                  <a:srgbClr val="7030A0"/>
                </a:solidFill>
              </a:rPr>
              <a:t/>
            </a:r>
            <a:br>
              <a:rPr lang="ru-RU" sz="4000" b="1" i="1" u="sng" dirty="0" smtClean="0">
                <a:solidFill>
                  <a:srgbClr val="7030A0"/>
                </a:solidFill>
              </a:rPr>
            </a:br>
            <a:r>
              <a:rPr lang="ru-RU" sz="4000" b="1" dirty="0" smtClean="0">
                <a:solidFill>
                  <a:srgbClr val="00B050"/>
                </a:solidFill>
              </a:rPr>
              <a:t>Развивающая </a:t>
            </a:r>
            <a:r>
              <a:rPr lang="ru-RU" sz="4000" b="1" dirty="0">
                <a:solidFill>
                  <a:srgbClr val="00B050"/>
                </a:solidFill>
              </a:rPr>
              <a:t>игра «</a:t>
            </a:r>
            <a:r>
              <a:rPr lang="ru-RU" sz="4000" b="1" dirty="0" err="1">
                <a:solidFill>
                  <a:srgbClr val="00B050"/>
                </a:solidFill>
              </a:rPr>
              <a:t>Геоконт</a:t>
            </a:r>
            <a:r>
              <a:rPr lang="ru-RU" sz="4000" b="1" dirty="0">
                <a:solidFill>
                  <a:srgbClr val="00B050"/>
                </a:solidFill>
              </a:rPr>
              <a:t>»</a:t>
            </a:r>
            <a:br>
              <a:rPr lang="ru-RU" sz="4000" b="1" dirty="0">
                <a:solidFill>
                  <a:srgbClr val="00B050"/>
                </a:solidFill>
              </a:rPr>
            </a:br>
            <a:endParaRPr lang="ru-RU" sz="4000" b="1" dirty="0">
              <a:solidFill>
                <a:srgbClr val="00B05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94000" y="1143000"/>
            <a:ext cx="6184900" cy="5033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 smtClean="0">
                <a:latin typeface="+mj-lt"/>
              </a:rPr>
              <a:t>     В </a:t>
            </a:r>
            <a:r>
              <a:rPr lang="ru-RU" sz="1900" dirty="0">
                <a:latin typeface="+mj-lt"/>
              </a:rPr>
              <a:t>народе эту игру называют «дощечкой с гвоздиками</a:t>
            </a:r>
            <a:r>
              <a:rPr lang="ru-RU" sz="1900" dirty="0" smtClean="0">
                <a:latin typeface="+mj-lt"/>
              </a:rPr>
              <a:t>». </a:t>
            </a:r>
          </a:p>
          <a:p>
            <a:pPr marL="0" indent="0">
              <a:buNone/>
            </a:pPr>
            <a:r>
              <a:rPr lang="ru-RU" sz="1900" dirty="0" smtClean="0">
                <a:latin typeface="+mj-lt"/>
              </a:rPr>
              <a:t>Но </a:t>
            </a:r>
            <a:r>
              <a:rPr lang="ru-RU" sz="1900" dirty="0">
                <a:latin typeface="+mj-lt"/>
              </a:rPr>
              <a:t>для ребят - это не просто доска, а сказка «Малыш Гео, Ворон </a:t>
            </a:r>
            <a:r>
              <a:rPr lang="ru-RU" sz="1900" dirty="0" smtClean="0">
                <a:latin typeface="+mj-lt"/>
              </a:rPr>
              <a:t>Метр», </a:t>
            </a:r>
            <a:r>
              <a:rPr lang="ru-RU" sz="1900" dirty="0">
                <a:latin typeface="+mj-lt"/>
              </a:rPr>
              <a:t>в которой пластмассовые гвоздики, закрепленные на фанере (игровом поле), называются «серебряными». </a:t>
            </a:r>
            <a:endParaRPr lang="ru-RU" sz="1900" dirty="0" smtClean="0">
              <a:latin typeface="+mj-lt"/>
            </a:endParaRPr>
          </a:p>
          <a:p>
            <a:pPr marL="0" indent="0">
              <a:buNone/>
            </a:pPr>
            <a:r>
              <a:rPr lang="ru-RU" sz="1900" dirty="0" smtClean="0">
                <a:latin typeface="+mj-lt"/>
              </a:rPr>
              <a:t>     На </a:t>
            </a:r>
            <a:r>
              <a:rPr lang="ru-RU" sz="1900" dirty="0">
                <a:latin typeface="+mj-lt"/>
              </a:rPr>
              <a:t>игровое поле «</a:t>
            </a:r>
            <a:r>
              <a:rPr lang="ru-RU" sz="1900" dirty="0" err="1">
                <a:latin typeface="+mj-lt"/>
              </a:rPr>
              <a:t>Геоконта</a:t>
            </a:r>
            <a:r>
              <a:rPr lang="ru-RU" sz="1900" dirty="0">
                <a:latin typeface="+mj-lt"/>
              </a:rPr>
              <a:t>» нанесена координатная сетка. На гвоздики натягиваются «паутинки» (разноцветная резинка-</a:t>
            </a:r>
            <a:r>
              <a:rPr lang="ru-RU" sz="1900" dirty="0" err="1">
                <a:latin typeface="+mj-lt"/>
              </a:rPr>
              <a:t>продежка</a:t>
            </a:r>
            <a:r>
              <a:rPr lang="ru-RU" sz="1900" dirty="0">
                <a:latin typeface="+mj-lt"/>
              </a:rPr>
              <a:t>), и получаются контуры геометрических фигур, предметных силуэтов</a:t>
            </a:r>
            <a:r>
              <a:rPr lang="ru-RU" sz="1900" dirty="0" smtClean="0">
                <a:latin typeface="+mj-lt"/>
              </a:rPr>
              <a:t>.</a:t>
            </a:r>
          </a:p>
          <a:p>
            <a:pPr marL="0" indent="0">
              <a:buNone/>
            </a:pPr>
            <a:r>
              <a:rPr lang="ru-RU" sz="1900" dirty="0" smtClean="0">
                <a:latin typeface="+mj-lt"/>
              </a:rPr>
              <a:t>      Малыши </a:t>
            </a:r>
            <a:r>
              <a:rPr lang="ru-RU" sz="1900" dirty="0">
                <a:latin typeface="+mj-lt"/>
              </a:rPr>
              <a:t>создают их по примеру взрослого или по собственному замыслу, а дети старшего возраста - по схеме-образцу и словесной модели. </a:t>
            </a:r>
            <a:endParaRPr lang="ru-RU" sz="1900" dirty="0" smtClean="0">
              <a:latin typeface="+mj-lt"/>
            </a:endParaRPr>
          </a:p>
          <a:p>
            <a:pPr marL="0" indent="0">
              <a:buNone/>
            </a:pPr>
            <a:r>
              <a:rPr lang="ru-RU" sz="1900" dirty="0">
                <a:latin typeface="+mj-lt"/>
              </a:rPr>
              <a:t> </a:t>
            </a:r>
            <a:r>
              <a:rPr lang="ru-RU" sz="1900" dirty="0" smtClean="0">
                <a:latin typeface="+mj-lt"/>
              </a:rPr>
              <a:t>    В </a:t>
            </a:r>
            <a:r>
              <a:rPr lang="ru-RU" sz="1900" dirty="0">
                <a:latin typeface="+mj-lt"/>
              </a:rPr>
              <a:t>результате у ребят развиваются моторика кисти и пальчиков, сенсорные способности (ощущение цвета, формы, величины), мыслительные процессы (конструирование по словесной модели, построение симметричных и несимметричных фигур, поиск и установление закономерностей), творческие </a:t>
            </a:r>
            <a:r>
              <a:rPr lang="ru-RU" sz="1900" dirty="0" smtClean="0">
                <a:latin typeface="+mj-lt"/>
              </a:rPr>
              <a:t>способности.</a:t>
            </a:r>
            <a:endParaRPr lang="ru-RU" sz="1900" dirty="0"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721834"/>
            <a:ext cx="2514600" cy="254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81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1597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«Игровой Квадрат» Воскобовича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8956" y="1295399"/>
            <a:ext cx="5301844" cy="510050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 smtClean="0"/>
              <a:t>     У </a:t>
            </a:r>
            <a:r>
              <a:rPr lang="ru-RU" sz="1900" dirty="0"/>
              <a:t>этой игры имеется множество «народных» названий – «Кленовый листок», «Косынка», «Вечное оригами». Все это, по сути, верно</a:t>
            </a:r>
            <a:r>
              <a:rPr lang="ru-RU" sz="1900" dirty="0" smtClean="0"/>
              <a:t>.</a:t>
            </a:r>
          </a:p>
          <a:p>
            <a:pPr marL="0" indent="0">
              <a:buNone/>
            </a:pPr>
            <a:r>
              <a:rPr lang="ru-RU" sz="1900" dirty="0" smtClean="0"/>
              <a:t>      «</a:t>
            </a:r>
            <a:r>
              <a:rPr lang="ru-RU" sz="1900" dirty="0"/>
              <a:t>Игровой квадрат» представляет собой 32 жестких треугольника, наклеенных на гибкую основу с двух сторон. Благодаря такой конструкции квадрат легко трансформируется, позволяя конструировать как плоскостные, так и объемные фигуры.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     Игра </a:t>
            </a:r>
            <a:r>
              <a:rPr lang="ru-RU" sz="1900" dirty="0"/>
              <a:t>способствует развитию тонкой моторики руки, пространственного мышления и творческого воображения</a:t>
            </a:r>
            <a:r>
              <a:rPr lang="ru-RU" sz="1900" dirty="0" smtClean="0"/>
              <a:t>,</a:t>
            </a:r>
          </a:p>
          <a:p>
            <a:pPr marL="0" indent="0">
              <a:buNone/>
            </a:pPr>
            <a:r>
              <a:rPr lang="ru-RU" sz="1900" dirty="0" smtClean="0"/>
              <a:t>умения </a:t>
            </a:r>
            <a:r>
              <a:rPr lang="ru-RU" sz="1900" dirty="0"/>
              <a:t>сравнивать анализировать, </a:t>
            </a:r>
            <a:r>
              <a:rPr lang="ru-RU" sz="1900" dirty="0" smtClean="0"/>
              <a:t>сопоставлять; </a:t>
            </a:r>
          </a:p>
          <a:p>
            <a:pPr marL="0" indent="0">
              <a:buNone/>
            </a:pPr>
            <a:r>
              <a:rPr lang="ru-RU" sz="1900" dirty="0" smtClean="0"/>
              <a:t>усвоению </a:t>
            </a:r>
            <a:r>
              <a:rPr lang="ru-RU" sz="1900" dirty="0"/>
              <a:t>эталонов формы и величины, структуру (стороны, углы, вершины) геометрической фигуры.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     Совершенствует </a:t>
            </a:r>
            <a:r>
              <a:rPr lang="ru-RU" sz="1900" dirty="0"/>
              <a:t>внимание и память.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35" y="1481070"/>
            <a:ext cx="3110921" cy="218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2" y="3907598"/>
            <a:ext cx="2717443" cy="225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1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rgbClr val="0070C0"/>
                </a:solidFill>
              </a:rPr>
              <a:t>Развивающая игра «</a:t>
            </a:r>
            <a:r>
              <a:rPr lang="ru-RU" b="1" dirty="0" err="1" smtClean="0">
                <a:solidFill>
                  <a:srgbClr val="0070C0"/>
                </a:solidFill>
              </a:rPr>
              <a:t>Коврограф</a:t>
            </a:r>
            <a:r>
              <a:rPr lang="ru-RU" b="1" dirty="0">
                <a:solidFill>
                  <a:srgbClr val="0070C0"/>
                </a:solidFill>
              </a:rPr>
              <a:t>»</a:t>
            </a:r>
            <a:br>
              <a:rPr lang="ru-RU" b="1" dirty="0">
                <a:solidFill>
                  <a:srgbClr val="0070C0"/>
                </a:solidFill>
              </a:rPr>
            </a:b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27600" y="1562100"/>
            <a:ext cx="3587749" cy="46148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dirty="0" smtClean="0"/>
              <a:t>     Дает </a:t>
            </a:r>
            <a:r>
              <a:rPr lang="ru-RU" sz="2000" dirty="0"/>
              <a:t>возможность заниматься измерительной деятельностью,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пользоваться </a:t>
            </a:r>
            <a:r>
              <a:rPr lang="ru-RU" sz="2000" dirty="0"/>
              <a:t>условной меркой,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выстраивать </a:t>
            </a:r>
            <a:r>
              <a:rPr lang="ru-RU" sz="2000" dirty="0" err="1"/>
              <a:t>сериационные</a:t>
            </a:r>
            <a:r>
              <a:rPr lang="ru-RU" sz="2000" dirty="0"/>
              <a:t> ряды по длине,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уменьшать </a:t>
            </a:r>
            <a:r>
              <a:rPr lang="ru-RU" sz="2000" dirty="0"/>
              <a:t>или увеличивать длину; </a:t>
            </a:r>
            <a:r>
              <a:rPr lang="ru-RU" sz="2000" dirty="0" smtClean="0"/>
              <a:t>                      </a:t>
            </a:r>
          </a:p>
          <a:p>
            <a:pPr marL="0" indent="0">
              <a:buNone/>
            </a:pPr>
            <a:r>
              <a:rPr lang="ru-RU" sz="2000" dirty="0" smtClean="0"/>
              <a:t>заниматься </a:t>
            </a:r>
            <a:r>
              <a:rPr lang="ru-RU" sz="2000" dirty="0"/>
              <a:t>аппликацией нетрадиционно, </a:t>
            </a:r>
            <a:endParaRPr lang="ru-RU" sz="2000" dirty="0" smtClean="0"/>
          </a:p>
          <a:p>
            <a:pPr marL="0" indent="0">
              <a:buNone/>
            </a:pPr>
            <a:r>
              <a:rPr lang="ru-RU" sz="2000" dirty="0" smtClean="0"/>
              <a:t>ориентироваться </a:t>
            </a:r>
            <a:r>
              <a:rPr lang="ru-RU" sz="2000" dirty="0"/>
              <a:t>на площадке</a:t>
            </a:r>
            <a:r>
              <a:rPr lang="ru-RU" sz="2000" dirty="0" smtClean="0"/>
              <a:t>.</a:t>
            </a:r>
          </a:p>
          <a:p>
            <a:pPr marL="0" indent="0">
              <a:buNone/>
            </a:pPr>
            <a:r>
              <a:rPr lang="ru-RU" sz="2000" dirty="0"/>
              <a:t> </a:t>
            </a:r>
            <a:r>
              <a:rPr lang="ru-RU" sz="2000" dirty="0" smtClean="0"/>
              <a:t>    Развивает </a:t>
            </a:r>
            <a:r>
              <a:rPr lang="ru-RU" sz="2000" dirty="0"/>
              <a:t>сенсорные, познавательные и творческие способности.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1470" y="20631149"/>
            <a:ext cx="16576859" cy="16576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4" y="1955800"/>
            <a:ext cx="4026264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786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81000"/>
            <a:ext cx="7886700" cy="5715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Развивающая игра «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</a:rPr>
              <a:t>Чудо крестики»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/>
            </a:r>
            <a:br>
              <a:rPr lang="ru-RU" b="1" dirty="0">
                <a:solidFill>
                  <a:schemeClr val="accent5">
                    <a:lumMod val="50000"/>
                  </a:schemeClr>
                </a:solidFill>
              </a:rPr>
            </a:br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68800" y="774700"/>
            <a:ext cx="4521200" cy="54022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/>
              <a:t> </a:t>
            </a:r>
            <a:r>
              <a:rPr lang="ru-RU" sz="1800" dirty="0" smtClean="0"/>
              <a:t>    Игра </a:t>
            </a:r>
            <a:r>
              <a:rPr lang="ru-RU" sz="1800" dirty="0"/>
              <a:t>«Чудо-крестики» представляет из себя планшет </a:t>
            </a:r>
            <a:r>
              <a:rPr lang="ru-RU" sz="1800" dirty="0" smtClean="0"/>
              <a:t> </a:t>
            </a:r>
            <a:r>
              <a:rPr lang="ru-RU" sz="1800" dirty="0"/>
              <a:t>с вырезанными отверстиями в виде креста </a:t>
            </a:r>
            <a:r>
              <a:rPr lang="ru-RU" sz="1800" dirty="0" smtClean="0"/>
              <a:t>, для </a:t>
            </a:r>
            <a:r>
              <a:rPr lang="ru-RU" sz="1800" dirty="0"/>
              <a:t>каждого отверстия есть вкладыш. Один вкладыш в виде крестика - целый, </a:t>
            </a:r>
            <a:r>
              <a:rPr lang="ru-RU" sz="1800" dirty="0" smtClean="0"/>
              <a:t> </a:t>
            </a:r>
            <a:r>
              <a:rPr lang="ru-RU" sz="1800" dirty="0"/>
              <a:t>другие разрезаны на </a:t>
            </a:r>
            <a:r>
              <a:rPr lang="ru-RU" sz="1800" dirty="0" smtClean="0"/>
              <a:t>2,3,4, 5, 6, 7 частей. </a:t>
            </a:r>
          </a:p>
          <a:p>
            <a:pPr marL="0" indent="0">
              <a:buNone/>
            </a:pPr>
            <a:r>
              <a:rPr lang="ru-RU" sz="1800" i="1" dirty="0" smtClean="0"/>
              <a:t>Предлагается </a:t>
            </a:r>
            <a:r>
              <a:rPr lang="ru-RU" sz="1800" i="1" dirty="0"/>
              <a:t>2 игры</a:t>
            </a:r>
            <a:r>
              <a:rPr lang="ru-RU" sz="1800" i="1" dirty="0" smtClean="0"/>
              <a:t>:</a:t>
            </a:r>
          </a:p>
          <a:p>
            <a:pPr marL="0" indent="0">
              <a:buNone/>
            </a:pPr>
            <a:r>
              <a:rPr lang="ru-RU" sz="1800" dirty="0" smtClean="0"/>
              <a:t> </a:t>
            </a:r>
            <a:r>
              <a:rPr lang="ru-RU" sz="1800" dirty="0"/>
              <a:t>• Составление крестиков из частей. Легче это делать в рамке, для усложнения задания можно предложить ребенку составить крестик на столе.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• </a:t>
            </a:r>
            <a:r>
              <a:rPr lang="ru-RU" sz="1800" dirty="0"/>
              <a:t>Составление различных фигур из деталей вкладышей. В состав игры входит альбом с изображением 50 фигур. Можно предложить ребенку придумать свои фигуры. </a:t>
            </a:r>
            <a:endParaRPr lang="ru-RU" sz="1800" dirty="0" smtClean="0"/>
          </a:p>
          <a:p>
            <a:pPr marL="0" indent="0">
              <a:buNone/>
            </a:pPr>
            <a:r>
              <a:rPr lang="ru-RU" sz="1800" dirty="0" smtClean="0"/>
              <a:t>• </a:t>
            </a:r>
            <a:r>
              <a:rPr lang="ru-RU" sz="1800" dirty="0"/>
              <a:t>Игра «Чудо-крестики» развивает воображение, умение «читать» схемы, составлять целое из частей. </a:t>
            </a:r>
            <a:endParaRPr lang="ru-RU" sz="1800" dirty="0" smtClean="0"/>
          </a:p>
          <a:p>
            <a:r>
              <a:rPr lang="ru-RU" sz="1800" dirty="0" smtClean="0"/>
              <a:t>Чудо-крестики могут использоваться и на </a:t>
            </a:r>
            <a:r>
              <a:rPr lang="ru-RU" sz="1800" dirty="0" err="1" smtClean="0"/>
              <a:t>коврографе</a:t>
            </a:r>
            <a:r>
              <a:rPr lang="ru-RU" sz="1800" dirty="0" smtClean="0"/>
              <a:t>.</a:t>
            </a:r>
            <a:endParaRPr lang="ru-RU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7" y="1254782"/>
            <a:ext cx="4231053" cy="4892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76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4457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Развивающая игра «Фонарики»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099" y="1371601"/>
            <a:ext cx="2984501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1" y="3978974"/>
            <a:ext cx="2844800" cy="262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013200" y="1739900"/>
            <a:ext cx="44831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i="1" dirty="0"/>
              <a:t>Фонарики </a:t>
            </a:r>
            <a:r>
              <a:rPr lang="ru-RU" sz="1900" i="1" dirty="0" err="1"/>
              <a:t>Воскобовича</a:t>
            </a:r>
            <a:r>
              <a:rPr lang="ru-RU" sz="1900" i="1" dirty="0"/>
              <a:t> </a:t>
            </a:r>
            <a:r>
              <a:rPr lang="ru-RU" sz="1900" dirty="0"/>
              <a:t>– это эталоны форм. В наборе детали 5 форм: круг, овал, квадрат, прямоугольник и треугольник. </a:t>
            </a:r>
            <a:endParaRPr lang="ru-RU" sz="1900" dirty="0" smtClean="0"/>
          </a:p>
          <a:p>
            <a:endParaRPr lang="ru-RU" sz="1900" dirty="0" smtClean="0"/>
          </a:p>
          <a:p>
            <a:r>
              <a:rPr lang="ru-RU" sz="1900" dirty="0"/>
              <a:t>5 больших зеленых деталей (по одной каждой формы) содержат окошечки, в которые ребенок вставляет соответствующие маленькие фигурки. </a:t>
            </a:r>
            <a:endParaRPr lang="ru-RU" sz="1900" dirty="0" smtClean="0"/>
          </a:p>
          <a:p>
            <a:endParaRPr lang="ru-RU" sz="1900" dirty="0"/>
          </a:p>
          <a:p>
            <a:r>
              <a:rPr lang="ru-RU" sz="1900" dirty="0" smtClean="0"/>
              <a:t>Они </a:t>
            </a:r>
            <a:r>
              <a:rPr lang="ru-RU" sz="1900" dirty="0"/>
              <a:t>могут быть также зелеными, а могут быть красными. Тогда фонарики «загораются</a:t>
            </a:r>
            <a:r>
              <a:rPr lang="ru-RU" sz="1900" dirty="0" smtClean="0"/>
              <a:t>»!</a:t>
            </a:r>
          </a:p>
          <a:p>
            <a:endParaRPr lang="ru-RU" sz="1900" dirty="0"/>
          </a:p>
          <a:p>
            <a:r>
              <a:rPr lang="ru-RU" sz="1900" dirty="0"/>
              <a:t>Ребенок изменяет размер фонариков, сравнивает их форму и цвета. </a:t>
            </a:r>
          </a:p>
        </p:txBody>
      </p:sp>
    </p:spTree>
    <p:extLst>
      <p:ext uri="{BB962C8B-B14F-4D97-AF65-F5344CB8AC3E}">
        <p14:creationId xmlns:p14="http://schemas.microsoft.com/office/powerpoint/2010/main" val="105663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</a:rPr>
              <a:t>Развивающая игра </a:t>
            </a:r>
            <a:r>
              <a:rPr lang="ru-RU" sz="4000" b="1" dirty="0" smtClean="0">
                <a:solidFill>
                  <a:srgbClr val="002060"/>
                </a:solidFill>
              </a:rPr>
              <a:t/>
            </a:r>
            <a:br>
              <a:rPr lang="ru-RU" sz="4000" b="1" dirty="0" smtClean="0">
                <a:solidFill>
                  <a:srgbClr val="002060"/>
                </a:solidFill>
              </a:rPr>
            </a:br>
            <a:r>
              <a:rPr lang="ru-RU" sz="4000" b="1" dirty="0" smtClean="0">
                <a:solidFill>
                  <a:srgbClr val="002060"/>
                </a:solidFill>
              </a:rPr>
              <a:t>«</a:t>
            </a:r>
            <a:r>
              <a:rPr lang="ru-RU" sz="4000" b="1" dirty="0">
                <a:solidFill>
                  <a:srgbClr val="002060"/>
                </a:solidFill>
              </a:rPr>
              <a:t>Прозрачный квадрат»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6400" y="1727200"/>
            <a:ext cx="3340100" cy="4660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/>
              <a:t>Игра способствует развитию сенсорных познавательных и творческих способностей.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Знакомит </a:t>
            </a:r>
            <a:r>
              <a:rPr lang="ru-RU" sz="1900" dirty="0"/>
              <a:t>с эталонами формы и величиной, соотношением целого и части, пространственным соотношением предметов. </a:t>
            </a:r>
            <a:endParaRPr lang="ru-RU" sz="1900" dirty="0" smtClean="0"/>
          </a:p>
          <a:p>
            <a:pPr marL="0" indent="0">
              <a:buNone/>
            </a:pPr>
            <a:r>
              <a:rPr lang="ru-RU" sz="1900" dirty="0" smtClean="0"/>
              <a:t>Развивает </a:t>
            </a:r>
            <a:r>
              <a:rPr lang="ru-RU" sz="1900" dirty="0"/>
              <a:t>произвольность и концентрированность внимания</a:t>
            </a:r>
            <a:r>
              <a:rPr lang="ru-RU" sz="1900" dirty="0" smtClean="0"/>
              <a:t>.</a:t>
            </a:r>
          </a:p>
          <a:p>
            <a:pPr marL="0" indent="0">
              <a:buNone/>
            </a:pPr>
            <a:r>
              <a:rPr lang="ru-RU" sz="1900" dirty="0" smtClean="0"/>
              <a:t> Знакомит </a:t>
            </a:r>
            <a:r>
              <a:rPr lang="ru-RU" sz="1900" dirty="0"/>
              <a:t>с такими физическими свойствами, как гибкость и прозрачность. Развивает конструктивные навыки.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866900"/>
            <a:ext cx="4889500" cy="410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60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Развивающая игра «</a:t>
            </a:r>
            <a:r>
              <a:rPr lang="ru-RU" sz="4000" b="1" dirty="0" err="1" smtClean="0">
                <a:solidFill>
                  <a:schemeClr val="accent6">
                    <a:lumMod val="50000"/>
                  </a:schemeClr>
                </a:solidFill>
              </a:rPr>
              <a:t>Логоформочки</a:t>
            </a:r>
            <a:r>
              <a:rPr lang="ru-RU" sz="4000" b="1" dirty="0" smtClean="0">
                <a:solidFill>
                  <a:schemeClr val="accent6">
                    <a:lumMod val="50000"/>
                  </a:schemeClr>
                </a:solidFill>
              </a:rPr>
              <a:t>»</a:t>
            </a:r>
            <a:endParaRPr lang="ru-RU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1130300"/>
            <a:ext cx="38608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79900" y="1333499"/>
            <a:ext cx="4406900" cy="506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/>
              <a:t>     Эти </a:t>
            </a:r>
            <a:r>
              <a:rPr lang="ru-RU" sz="1900" dirty="0"/>
              <a:t>формочки значительно отличаются от обычных! </a:t>
            </a:r>
            <a:endParaRPr lang="ru-RU" sz="1900" dirty="0" smtClean="0"/>
          </a:p>
          <a:p>
            <a:r>
              <a:rPr lang="ru-RU" sz="1900" dirty="0"/>
              <a:t> </a:t>
            </a:r>
            <a:r>
              <a:rPr lang="ru-RU" sz="1900" dirty="0" smtClean="0"/>
              <a:t>    Их </a:t>
            </a:r>
            <a:r>
              <a:rPr lang="ru-RU" sz="1900" dirty="0"/>
              <a:t>можно конструировать разными способами: из частей эталонных фигур, с помощью подвижных линеек, по словесному </a:t>
            </a:r>
            <a:r>
              <a:rPr lang="ru-RU" sz="1900" dirty="0" smtClean="0"/>
              <a:t>алгоритму.</a:t>
            </a:r>
            <a:endParaRPr lang="ru-RU" sz="1900" dirty="0"/>
          </a:p>
          <a:p>
            <a:r>
              <a:rPr lang="ru-RU" sz="1900" dirty="0" smtClean="0"/>
              <a:t>     В </a:t>
            </a:r>
            <a:r>
              <a:rPr lang="ru-RU" sz="1900" dirty="0"/>
              <a:t>большую общую рамку вложено игровое поле 3х3. Такое расположение позволяет ребенку лучше воспринимать фигуры-вкладыши и их части</a:t>
            </a:r>
            <a:r>
              <a:rPr lang="ru-RU" sz="1900" dirty="0" smtClean="0"/>
              <a:t>.</a:t>
            </a:r>
          </a:p>
          <a:p>
            <a:r>
              <a:rPr lang="ru-RU" sz="1900" dirty="0" smtClean="0"/>
              <a:t>     На </a:t>
            </a:r>
            <a:r>
              <a:rPr lang="ru-RU" sz="1900" dirty="0"/>
              <a:t>поле располагаются эталонные фигуры – вкладыши: круг, квадрат, </a:t>
            </a:r>
            <a:r>
              <a:rPr lang="ru-RU" sz="1900" dirty="0" smtClean="0"/>
              <a:t>треугольник </a:t>
            </a:r>
            <a:r>
              <a:rPr lang="ru-RU" sz="1900" dirty="0"/>
              <a:t>и 6 составных фигур – вкладышей. </a:t>
            </a:r>
            <a:endParaRPr lang="ru-RU" sz="1900" dirty="0" smtClean="0"/>
          </a:p>
          <a:p>
            <a:r>
              <a:rPr lang="ru-RU" sz="1900" dirty="0"/>
              <a:t> </a:t>
            </a:r>
            <a:r>
              <a:rPr lang="ru-RU" sz="1900" dirty="0" smtClean="0"/>
              <a:t>    Также </a:t>
            </a:r>
            <a:r>
              <a:rPr lang="ru-RU" sz="1900" dirty="0"/>
              <a:t>в набор входят три подвижные линейки и части эталонных фигур – вкладышей – «вершки» и «корешки».</a:t>
            </a:r>
          </a:p>
        </p:txBody>
      </p:sp>
    </p:spTree>
    <p:extLst>
      <p:ext uri="{BB962C8B-B14F-4D97-AF65-F5344CB8AC3E}">
        <p14:creationId xmlns:p14="http://schemas.microsoft.com/office/powerpoint/2010/main" val="110521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413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Развивающая игра 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r>
              <a:rPr lang="ru-RU" b="1" dirty="0" smtClean="0">
                <a:solidFill>
                  <a:srgbClr val="C00000"/>
                </a:solidFill>
              </a:rPr>
              <a:t>«Кораблик </a:t>
            </a:r>
            <a:r>
              <a:rPr lang="ru-RU" b="1" dirty="0">
                <a:solidFill>
                  <a:srgbClr val="C00000"/>
                </a:solidFill>
              </a:rPr>
              <a:t>Плюх-Плюх»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55800"/>
            <a:ext cx="34671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721100" y="1612900"/>
            <a:ext cx="5321300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/>
              <a:t>     Каждая </a:t>
            </a:r>
            <a:r>
              <a:rPr lang="ru-RU" sz="1900" dirty="0"/>
              <a:t>игра Воскобовича – это не просто набор элементов, но еще и </a:t>
            </a:r>
            <a:r>
              <a:rPr lang="ru-RU" sz="1900" dirty="0" smtClean="0"/>
              <a:t>увлекательная </a:t>
            </a:r>
            <a:r>
              <a:rPr lang="ru-RU" sz="1900" dirty="0"/>
              <a:t>история. </a:t>
            </a:r>
            <a:endParaRPr lang="ru-RU" sz="1900" dirty="0" smtClean="0"/>
          </a:p>
          <a:p>
            <a:r>
              <a:rPr lang="ru-RU" sz="1900" dirty="0" smtClean="0"/>
              <a:t>     Кораблик </a:t>
            </a:r>
            <a:r>
              <a:rPr lang="ru-RU" sz="1900" dirty="0"/>
              <a:t>рассекает волны под разноцветными парусами. На его борту – отважная команда: Лягушки-матросы и Гусь-капитан. Вместе с </a:t>
            </a:r>
            <a:r>
              <a:rPr lang="ru-RU" sz="1900" dirty="0" smtClean="0"/>
              <a:t>детьми эти </a:t>
            </a:r>
            <a:r>
              <a:rPr lang="ru-RU" sz="1900" dirty="0"/>
              <a:t>веселые персонажи отправились в путешествие по морю знаний. </a:t>
            </a:r>
          </a:p>
          <a:p>
            <a:r>
              <a:rPr lang="ru-RU" sz="1900" dirty="0"/>
              <a:t>Капитан </a:t>
            </a:r>
            <a:r>
              <a:rPr lang="ru-RU" sz="1900" dirty="0" smtClean="0"/>
              <a:t>командует</a:t>
            </a:r>
            <a:r>
              <a:rPr lang="ru-RU" sz="1900" dirty="0"/>
              <a:t>: «Флажки одного цвета на мачту</a:t>
            </a:r>
            <a:r>
              <a:rPr lang="ru-RU" sz="1900" dirty="0" smtClean="0"/>
              <a:t>!»</a:t>
            </a:r>
          </a:p>
          <a:p>
            <a:r>
              <a:rPr lang="ru-RU" sz="1900" dirty="0" smtClean="0"/>
              <a:t>     Называем </a:t>
            </a:r>
            <a:r>
              <a:rPr lang="ru-RU" sz="1900" dirty="0"/>
              <a:t>цвета самой низкой и самой </a:t>
            </a:r>
            <a:r>
              <a:rPr lang="ru-RU" sz="1900" dirty="0" smtClean="0"/>
              <a:t>высокой мачты.</a:t>
            </a:r>
          </a:p>
          <a:p>
            <a:r>
              <a:rPr lang="ru-RU" sz="1900" dirty="0" smtClean="0"/>
              <a:t>     Какого </a:t>
            </a:r>
            <a:r>
              <a:rPr lang="ru-RU" sz="1900" dirty="0"/>
              <a:t>цвета третий флажок на пятой мачте, отыщи средний флажок на самой </a:t>
            </a:r>
            <a:r>
              <a:rPr lang="ru-RU" sz="1900" dirty="0" smtClean="0"/>
              <a:t>высокой мачте и т.п.</a:t>
            </a:r>
          </a:p>
          <a:p>
            <a:r>
              <a:rPr lang="ru-RU" sz="1900" dirty="0" smtClean="0"/>
              <a:t>     Придумывайте </a:t>
            </a:r>
            <a:r>
              <a:rPr lang="ru-RU" sz="1900" dirty="0"/>
              <a:t>свои повороты сюжета, а вместе с ними – новые задания.</a:t>
            </a:r>
            <a:endParaRPr lang="ru-RU" sz="19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991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897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4DEFC"/>
                </a:solidFill>
              </a:rPr>
              <a:t>Развивающая игра «Черепашки»</a:t>
            </a:r>
            <a:endParaRPr lang="ru-RU" b="1" dirty="0">
              <a:solidFill>
                <a:srgbClr val="04DEFC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68401"/>
            <a:ext cx="3022600" cy="330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4565898"/>
            <a:ext cx="3314700" cy="218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98900" y="1485900"/>
            <a:ext cx="4292600" cy="389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 smtClean="0"/>
              <a:t>     Пирамидка "Черепашки» состоит  из игровых </a:t>
            </a:r>
            <a:r>
              <a:rPr lang="ru-RU" sz="1900" dirty="0"/>
              <a:t>пластин-черепашек, </a:t>
            </a:r>
            <a:endParaRPr lang="ru-RU" sz="1900" dirty="0" smtClean="0"/>
          </a:p>
          <a:p>
            <a:r>
              <a:rPr lang="ru-RU" sz="1900" dirty="0" smtClean="0"/>
              <a:t>из </a:t>
            </a:r>
            <a:r>
              <a:rPr lang="ru-RU" sz="1900" dirty="0"/>
              <a:t>которых ребенок сможет </a:t>
            </a:r>
            <a:r>
              <a:rPr lang="ru-RU" sz="1900" dirty="0" smtClean="0"/>
              <a:t>собирать </a:t>
            </a:r>
            <a:r>
              <a:rPr lang="ru-RU" sz="1900" dirty="0"/>
              <a:t>на </a:t>
            </a:r>
            <a:r>
              <a:rPr lang="ru-RU" sz="1900" dirty="0" err="1" smtClean="0"/>
              <a:t>коврографе</a:t>
            </a:r>
            <a:r>
              <a:rPr lang="ru-RU" sz="1900" dirty="0" smtClean="0"/>
              <a:t> </a:t>
            </a:r>
            <a:r>
              <a:rPr lang="ru-RU" sz="1900" dirty="0"/>
              <a:t>или любой другой поверхности небольшие пирамидки, фигурки и композиции, </a:t>
            </a:r>
            <a:endParaRPr lang="ru-RU" sz="1900" dirty="0" smtClean="0"/>
          </a:p>
          <a:p>
            <a:r>
              <a:rPr lang="ru-RU" sz="1900" dirty="0" smtClean="0"/>
              <a:t>знакомясь </a:t>
            </a:r>
            <a:r>
              <a:rPr lang="ru-RU" sz="1900" dirty="0"/>
              <a:t>при этом с формой, цветом и размером предметов, </a:t>
            </a:r>
            <a:endParaRPr lang="ru-RU" sz="1900" dirty="0" smtClean="0"/>
          </a:p>
          <a:p>
            <a:r>
              <a:rPr lang="ru-RU" sz="1900" dirty="0" smtClean="0"/>
              <a:t>понятиями </a:t>
            </a:r>
            <a:r>
              <a:rPr lang="ru-RU" sz="1900" dirty="0"/>
              <a:t>"больше-меньше", </a:t>
            </a:r>
            <a:endParaRPr lang="ru-RU" sz="1900" dirty="0" smtClean="0"/>
          </a:p>
          <a:p>
            <a:r>
              <a:rPr lang="ru-RU" sz="1900" dirty="0" smtClean="0"/>
              <a:t>"</a:t>
            </a:r>
            <a:r>
              <a:rPr lang="ru-RU" sz="1900" dirty="0"/>
              <a:t>столько же", </a:t>
            </a:r>
            <a:endParaRPr lang="ru-RU" sz="1900" dirty="0" smtClean="0"/>
          </a:p>
          <a:p>
            <a:r>
              <a:rPr lang="ru-RU" sz="1900" dirty="0" smtClean="0"/>
              <a:t>развивая </a:t>
            </a:r>
            <a:r>
              <a:rPr lang="ru-RU" sz="1900" dirty="0"/>
              <a:t>логическое и пространственное мышление, воображение и мелкую моторику.</a:t>
            </a:r>
          </a:p>
        </p:txBody>
      </p:sp>
    </p:spTree>
    <p:extLst>
      <p:ext uri="{BB962C8B-B14F-4D97-AF65-F5344CB8AC3E}">
        <p14:creationId xmlns:p14="http://schemas.microsoft.com/office/powerpoint/2010/main" val="106083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539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3700" y="558800"/>
            <a:ext cx="8318500" cy="5880100"/>
          </a:xfrm>
        </p:spPr>
        <p:txBody>
          <a:bodyPr>
            <a:normAutofit/>
          </a:bodyPr>
          <a:lstStyle/>
          <a:p>
            <a:pPr algn="just"/>
            <a:r>
              <a:rPr lang="ru-RU" b="1" i="1" dirty="0" smtClean="0">
                <a:solidFill>
                  <a:srgbClr val="2B13BD"/>
                </a:solidFill>
                <a:latin typeface="+mj-lt"/>
                <a:cs typeface="Times New Roman" pitchFamily="18" charset="0"/>
              </a:rPr>
              <a:t>Игра  для детей </a:t>
            </a:r>
            <a:r>
              <a:rPr lang="ru-RU" b="1" dirty="0" smtClean="0">
                <a:solidFill>
                  <a:srgbClr val="2B13BD"/>
                </a:solidFill>
                <a:latin typeface="+mj-lt"/>
                <a:cs typeface="Times New Roman" pitchFamily="18" charset="0"/>
              </a:rPr>
              <a:t>- это способ ориентации в реальном мире, пространстве и времени, способ исследования предметов и людей. Она помогает ребенку раскрепостить свое воображение, овладеть ценностями культуры и выработать определенные навыки. </a:t>
            </a:r>
          </a:p>
          <a:p>
            <a:pPr indent="450850" algn="just"/>
            <a:r>
              <a:rPr lang="ru-RU" b="1" i="1" dirty="0" smtClean="0">
                <a:solidFill>
                  <a:srgbClr val="2B13BD"/>
                </a:solidFill>
                <a:latin typeface="+mj-lt"/>
              </a:rPr>
              <a:t>Развивающие игры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 - помогают стимулировать развитие познавательной сферы и выработку определенных навыков и умений. Очень важно, чтобы игры  оставались интересными, оригинальными, предоставляли ребенку возможность творчества, не утрачивали своей привлекательности  от игры к игре.</a:t>
            </a:r>
          </a:p>
          <a:p>
            <a:pPr indent="450850" algn="just"/>
            <a:endParaRPr lang="ru-RU" dirty="0" smtClean="0">
              <a:solidFill>
                <a:srgbClr val="2B13BD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          Игры  для  чтения</a:t>
            </a:r>
            <a:endParaRPr lang="ru-RU" b="1" dirty="0"/>
          </a:p>
        </p:txBody>
      </p:sp>
      <p:pic>
        <p:nvPicPr>
          <p:cNvPr id="4" name="Picture 5" descr="phoca_thumb_l_00625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903537" y="1981994"/>
            <a:ext cx="24479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phoca_thumb_l_d75b6a30a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052638"/>
            <a:ext cx="2600325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ромашк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91163" y="2001826"/>
            <a:ext cx="3233737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8" descr="phoca_thumb_l_2414-3373-larg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27600" y="218235"/>
            <a:ext cx="3937000" cy="471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irbis\Desktop\2934_1_fu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500" y="1382486"/>
            <a:ext cx="4635500" cy="52977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28650" y="584200"/>
            <a:ext cx="7886700" cy="55927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b="1" i="1" dirty="0" smtClean="0">
                <a:latin typeface="+mj-lt"/>
                <a:ea typeface="Calibri" pitchFamily="34" charset="0"/>
                <a:cs typeface="Times New Roman" pitchFamily="18" charset="0"/>
              </a:rPr>
              <a:t>	Игры </a:t>
            </a:r>
            <a:r>
              <a:rPr lang="ru-RU" b="1" i="1" dirty="0" smtClean="0">
                <a:latin typeface="+mj-lt"/>
                <a:ea typeface="Calibri" pitchFamily="34" charset="0"/>
                <a:cs typeface="Times New Roman" pitchFamily="18" charset="0"/>
              </a:rPr>
              <a:t>В. </a:t>
            </a:r>
            <a:r>
              <a:rPr lang="ru-RU" b="1" i="1" dirty="0" err="1" smtClean="0">
                <a:latin typeface="+mj-lt"/>
                <a:ea typeface="Calibri" pitchFamily="34" charset="0"/>
                <a:cs typeface="Times New Roman" pitchFamily="18" charset="0"/>
              </a:rPr>
              <a:t>Воскобовича</a:t>
            </a:r>
            <a:r>
              <a:rPr lang="ru-RU" b="1" i="1" dirty="0" smtClean="0"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- необыкновенные пособия, которые соответствуют современным требованиям в развитии дошкольника. Их простота, незатейливость, большие возможности в плане решения воспитательных и образовательных задач неоценимы в работе с 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детьми.</a:t>
            </a:r>
          </a:p>
          <a:p>
            <a:pPr marL="0" indent="0" algn="just">
              <a:buNone/>
            </a:pP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	Игры 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подобного рода психологически комфортны. Ребенок складывает, раскладывает, упражняется, экспериментирует, творит, не нанося ущерба себе и игрушке. </a:t>
            </a:r>
            <a:endParaRPr lang="ru-RU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	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Игры 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мобильны, многофункциональны, увлекательны для малыша. Играя в них, дети становятся  раскрепощенными,  уверенными в себе, подготовленными к обучению  в школе.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207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558800"/>
            <a:ext cx="7886700" cy="5618163"/>
          </a:xfrm>
        </p:spPr>
        <p:txBody>
          <a:bodyPr>
            <a:normAutofit fontScale="85000" lnSpcReduction="10000"/>
          </a:bodyPr>
          <a:lstStyle/>
          <a:p>
            <a:pPr indent="0" algn="ctr">
              <a:buNone/>
            </a:pPr>
            <a:r>
              <a:rPr lang="ru-RU" b="1" dirty="0">
                <a:solidFill>
                  <a:srgbClr val="C00000"/>
                </a:solidFill>
                <a:ea typeface="Calibri" pitchFamily="34" charset="0"/>
                <a:cs typeface="Times New Roman" pitchFamily="18" charset="0"/>
              </a:rPr>
              <a:t>Во время занятий с детьми по играм Воскобовича педагогам надо  обратить внимание на следующее:</a:t>
            </a:r>
          </a:p>
          <a:p>
            <a:pPr indent="450850" algn="just" eaLnBrk="0" hangingPunct="0"/>
            <a:r>
              <a:rPr lang="ru-RU" b="1" u="sng" dirty="0">
                <a:solidFill>
                  <a:srgbClr val="604A7B"/>
                </a:solidFill>
                <a:latin typeface="+mj-lt"/>
                <a:ea typeface="Calibri" pitchFamily="34" charset="0"/>
                <a:cs typeface="Times New Roman" pitchFamily="18" charset="0"/>
              </a:rPr>
              <a:t>Подготовка.</a:t>
            </a:r>
            <a:r>
              <a:rPr lang="ru-RU" b="1" dirty="0">
                <a:solidFill>
                  <a:srgbClr val="604A7B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Перед тем, как предлагать ребенку игру </a:t>
            </a:r>
            <a:r>
              <a:rPr lang="ru-RU" b="1" dirty="0" smtClean="0">
                <a:latin typeface="+mj-lt"/>
                <a:ea typeface="Calibri" pitchFamily="34" charset="0"/>
                <a:cs typeface="Times New Roman" pitchFamily="18" charset="0"/>
              </a:rPr>
              <a:t>– необходимо ознакомиться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с методическими  рекомендациями и самой игрой.</a:t>
            </a:r>
          </a:p>
          <a:p>
            <a:pPr indent="450850" algn="just" eaLnBrk="0" hangingPunct="0"/>
            <a:r>
              <a:rPr lang="ru-RU" b="1" u="sng" dirty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Речь.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В основном дети работают руками и мало говорят.  Во время занятий </a:t>
            </a:r>
            <a:r>
              <a:rPr lang="ru-RU" b="1" smtClean="0">
                <a:latin typeface="+mj-lt"/>
                <a:ea typeface="Calibri" pitchFamily="34" charset="0"/>
                <a:cs typeface="Times New Roman" pitchFamily="18" charset="0"/>
              </a:rPr>
              <a:t>нужно расспрашивать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ребенка, что он делает, почему выбрал именно эту фигуру, а не другую</a:t>
            </a:r>
            <a:r>
              <a:rPr lang="ru-RU" b="1">
                <a:latin typeface="+mj-lt"/>
                <a:ea typeface="Calibri" pitchFamily="34" charset="0"/>
                <a:cs typeface="Times New Roman" pitchFamily="18" charset="0"/>
              </a:rPr>
              <a:t>, </a:t>
            </a:r>
            <a:r>
              <a:rPr lang="ru-RU" b="1" smtClean="0">
                <a:latin typeface="+mj-lt"/>
                <a:ea typeface="Calibri" pitchFamily="34" charset="0"/>
                <a:cs typeface="Times New Roman" pitchFamily="18" charset="0"/>
              </a:rPr>
              <a:t>просить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пересказать сказочное задание или придумать свой сюжет. </a:t>
            </a:r>
          </a:p>
          <a:p>
            <a:pPr indent="450850" algn="just" eaLnBrk="0" hangingPunct="0"/>
            <a:r>
              <a:rPr lang="ru-RU" b="1" u="sng" dirty="0">
                <a:solidFill>
                  <a:srgbClr val="953735"/>
                </a:solidFill>
                <a:latin typeface="+mj-lt"/>
                <a:ea typeface="Calibri" pitchFamily="34" charset="0"/>
                <a:cs typeface="Times New Roman" pitchFamily="18" charset="0"/>
              </a:rPr>
              <a:t>Статичность.</a:t>
            </a:r>
            <a:r>
              <a:rPr lang="ru-RU" b="1" dirty="0">
                <a:solidFill>
                  <a:srgbClr val="953735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Занимаясь с игровыми материалами, ребенок чаще всего находится в одной и той же сидячей  позе. Необходимо учитывать возрастные особенности детей  и вовремя отвлекать «заигравшихся».</a:t>
            </a:r>
          </a:p>
          <a:p>
            <a:pPr indent="450850" algn="just" eaLnBrk="0" hangingPunct="0"/>
            <a:r>
              <a:rPr lang="ru-RU" b="1" u="sng" dirty="0">
                <a:solidFill>
                  <a:srgbClr val="17375E"/>
                </a:solidFill>
                <a:latin typeface="+mj-lt"/>
                <a:ea typeface="Calibri" pitchFamily="34" charset="0"/>
                <a:cs typeface="Times New Roman" pitchFamily="18" charset="0"/>
              </a:rPr>
              <a:t>Усидчивость.</a:t>
            </a:r>
            <a:r>
              <a:rPr lang="ru-RU" b="1" dirty="0">
                <a:solidFill>
                  <a:srgbClr val="17375E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ru-RU" b="1" dirty="0">
                <a:latin typeface="+mj-lt"/>
                <a:ea typeface="Calibri" pitchFamily="34" charset="0"/>
                <a:cs typeface="Times New Roman" pitchFamily="18" charset="0"/>
              </a:rPr>
              <a:t>Для игры с пособиями Воскобовича от детей требуется усидчивость, а это не каждому по силам, поэтому надо заинтересовать детей игрой.</a:t>
            </a:r>
            <a:endParaRPr lang="ru-RU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5303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ru-RU" sz="4800" b="1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ru-RU" sz="4800" b="1" dirty="0" smtClean="0">
                <a:solidFill>
                  <a:srgbClr val="2B13BD"/>
                </a:solidFill>
              </a:rPr>
              <a:t>      Спасибо за внимание!</a:t>
            </a:r>
            <a:endParaRPr lang="ru-RU" sz="4800" b="1" dirty="0">
              <a:solidFill>
                <a:srgbClr val="2B13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18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8897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</a:rPr>
              <a:t>Актуальность игр В.В. Воскобовича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003300"/>
            <a:ext cx="7886700" cy="533399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solidFill>
                  <a:srgbClr val="2B13BD"/>
                </a:solidFill>
              </a:rPr>
              <a:t>В настоящее время технологий, позволяющих полностью построить процесс  совместной и самостоятельной деятельности в игровой форме, как того требует ФГОС ДО, очень мало.</a:t>
            </a:r>
          </a:p>
          <a:p>
            <a:pPr algn="just"/>
            <a:r>
              <a:rPr lang="ru-RU" dirty="0" smtClean="0">
                <a:solidFill>
                  <a:srgbClr val="2B13BD"/>
                </a:solidFill>
              </a:rPr>
              <a:t>Одной из таких технологий, в которой игры распределены по возрастам и направлены на развитие творческих и интеллектуальных способностей дошкольников </a:t>
            </a:r>
            <a:r>
              <a:rPr lang="ru-RU" dirty="0">
                <a:solidFill>
                  <a:srgbClr val="2B13BD"/>
                </a:solidFill>
              </a:rPr>
              <a:t>являются игры </a:t>
            </a:r>
            <a:r>
              <a:rPr lang="ru-RU" dirty="0" smtClean="0">
                <a:solidFill>
                  <a:srgbClr val="2B13BD"/>
                </a:solidFill>
              </a:rPr>
              <a:t>В</a:t>
            </a:r>
            <a:r>
              <a:rPr lang="ru-RU" dirty="0" smtClean="0">
                <a:solidFill>
                  <a:srgbClr val="2B13BD"/>
                </a:solidFill>
              </a:rPr>
              <a:t>. </a:t>
            </a:r>
            <a:r>
              <a:rPr lang="ru-RU" dirty="0" err="1" smtClean="0">
                <a:solidFill>
                  <a:srgbClr val="2B13BD"/>
                </a:solidFill>
              </a:rPr>
              <a:t>В.Воскобовича</a:t>
            </a:r>
            <a:r>
              <a:rPr lang="ru-RU" dirty="0" smtClean="0">
                <a:solidFill>
                  <a:srgbClr val="2B13BD"/>
                </a:solidFill>
              </a:rPr>
              <a:t> </a:t>
            </a:r>
            <a:r>
              <a:rPr lang="ru-RU" dirty="0" smtClean="0">
                <a:solidFill>
                  <a:srgbClr val="2B13BD"/>
                </a:solidFill>
              </a:rPr>
              <a:t>«Сказочные лабиринты игры»</a:t>
            </a:r>
          </a:p>
          <a:p>
            <a:pPr algn="just"/>
            <a:r>
              <a:rPr lang="ru-RU" dirty="0" smtClean="0">
                <a:solidFill>
                  <a:srgbClr val="2B13BD"/>
                </a:solidFill>
              </a:rPr>
              <a:t>Игры-технологии раскрывают каждую из областей нового стандарта; задачи технологи </a:t>
            </a:r>
            <a:r>
              <a:rPr lang="ru-RU" dirty="0" err="1" smtClean="0">
                <a:solidFill>
                  <a:srgbClr val="2B13BD"/>
                </a:solidFill>
              </a:rPr>
              <a:t>В.В.Воскобовича</a:t>
            </a:r>
            <a:r>
              <a:rPr lang="ru-RU" dirty="0" smtClean="0">
                <a:solidFill>
                  <a:srgbClr val="2B13BD"/>
                </a:solidFill>
              </a:rPr>
              <a:t> </a:t>
            </a:r>
            <a:r>
              <a:rPr lang="ru-RU" dirty="0" smtClean="0">
                <a:solidFill>
                  <a:srgbClr val="2B13BD"/>
                </a:solidFill>
              </a:rPr>
              <a:t>совпадают с задачами пяти образовательных областей ФГОС </a:t>
            </a:r>
            <a:r>
              <a:rPr lang="ru-RU" dirty="0" smtClean="0">
                <a:solidFill>
                  <a:srgbClr val="2B13BD"/>
                </a:solidFill>
              </a:rPr>
              <a:t>ДО. </a:t>
            </a:r>
            <a:endParaRPr lang="ru-RU" dirty="0" smtClean="0">
              <a:solidFill>
                <a:srgbClr val="2B13BD"/>
              </a:solidFill>
            </a:endParaRPr>
          </a:p>
          <a:p>
            <a:pPr algn="just"/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404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player.myshared.ru/9/926266/slides/slide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9074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950" y="4032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smtClean="0">
                <a:solidFill>
                  <a:srgbClr val="C00000"/>
                </a:solidFill>
              </a:rPr>
              <a:t>Развитие познавательных способностей детей </a:t>
            </a:r>
            <a:br>
              <a:rPr lang="ru-RU" sz="2800" b="1" i="1" dirty="0" smtClean="0">
                <a:solidFill>
                  <a:srgbClr val="C00000"/>
                </a:solidFill>
              </a:rPr>
            </a:br>
            <a:r>
              <a:rPr lang="ru-RU" sz="2800" b="1" i="1" dirty="0" smtClean="0">
                <a:solidFill>
                  <a:srgbClr val="C00000"/>
                </a:solidFill>
              </a:rPr>
              <a:t>в играх Воскобовича происходит через: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651000"/>
            <a:ext cx="7886700" cy="4525963"/>
          </a:xfrm>
        </p:spPr>
        <p:txBody>
          <a:bodyPr/>
          <a:lstStyle/>
          <a:p>
            <a:r>
              <a:rPr lang="ru-RU" b="1" dirty="0" smtClean="0">
                <a:solidFill>
                  <a:srgbClr val="2B13BD"/>
                </a:solidFill>
                <a:latin typeface="+mj-lt"/>
              </a:rPr>
              <a:t>Сенсорное развитие (восприятие: цвет, форма, величина)</a:t>
            </a:r>
          </a:p>
          <a:p>
            <a:r>
              <a:rPr lang="ru-RU" b="1" dirty="0" smtClean="0">
                <a:solidFill>
                  <a:srgbClr val="2B13BD"/>
                </a:solidFill>
                <a:latin typeface="+mj-lt"/>
              </a:rPr>
              <a:t>Речевое развитие (звуковой анализ, знакомство с буквами, обучение чтению)</a:t>
            </a:r>
          </a:p>
          <a:p>
            <a:r>
              <a:rPr lang="ru-RU" b="1" dirty="0" smtClean="0">
                <a:solidFill>
                  <a:srgbClr val="2B13BD"/>
                </a:solidFill>
                <a:latin typeface="+mj-lt"/>
              </a:rPr>
              <a:t>Математическое развитие (форма, величина, пространственные и количественные отношения)</a:t>
            </a:r>
          </a:p>
          <a:p>
            <a:r>
              <a:rPr lang="ru-RU" b="1" dirty="0" smtClean="0">
                <a:solidFill>
                  <a:srgbClr val="2B13BD"/>
                </a:solidFill>
                <a:latin typeface="+mj-lt"/>
              </a:rPr>
              <a:t>Развитие психических процессов (мышление, память, наблюдательность, внимание, воображение)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183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31874"/>
          </a:xfrm>
        </p:spPr>
        <p:txBody>
          <a:bodyPr>
            <a:normAutofit/>
          </a:bodyPr>
          <a:lstStyle/>
          <a:p>
            <a:pPr algn="ctr"/>
            <a:r>
              <a:rPr lang="ru-RU" sz="3600" b="1" smtClean="0">
                <a:solidFill>
                  <a:srgbClr val="C00000"/>
                </a:solidFill>
              </a:rPr>
              <a:t>Сказки  Фиолетового  </a:t>
            </a:r>
            <a:r>
              <a:rPr lang="ru-RU" sz="3600" b="1" dirty="0" smtClean="0">
                <a:solidFill>
                  <a:srgbClr val="C00000"/>
                </a:solidFill>
              </a:rPr>
              <a:t>леса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739900"/>
            <a:ext cx="7886700" cy="46101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1\Desktop\фил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27200"/>
            <a:ext cx="80264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7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419099"/>
            <a:ext cx="7886700" cy="31750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1150" y="368300"/>
            <a:ext cx="8312150" cy="61087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rgbClr val="2B13BD"/>
                </a:solidFill>
                <a:latin typeface="+mj-lt"/>
              </a:rPr>
              <a:t>Начальным этапом использования игр </a:t>
            </a:r>
            <a:r>
              <a:rPr lang="ru-RU" b="1" dirty="0" err="1" smtClean="0">
                <a:solidFill>
                  <a:srgbClr val="2B13BD"/>
                </a:solidFill>
                <a:latin typeface="+mj-lt"/>
              </a:rPr>
              <a:t>В.В.Воскобовича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 является применение методики Татьяны Григорьевны </a:t>
            </a:r>
            <a:r>
              <a:rPr lang="ru-RU" b="1" dirty="0" err="1" smtClean="0">
                <a:solidFill>
                  <a:srgbClr val="2B13BD"/>
                </a:solidFill>
                <a:latin typeface="+mj-lt"/>
              </a:rPr>
              <a:t>Харько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 «Сказки Фиолетового леса».</a:t>
            </a:r>
          </a:p>
          <a:p>
            <a:pPr marL="0" indent="0" algn="just">
              <a:buNone/>
            </a:pPr>
            <a:r>
              <a:rPr lang="ru-RU" b="1" i="1" dirty="0" smtClean="0">
                <a:solidFill>
                  <a:srgbClr val="2B13BD"/>
                </a:solidFill>
                <a:latin typeface="+mj-lt"/>
              </a:rPr>
              <a:t>	</a:t>
            </a:r>
            <a:r>
              <a:rPr lang="ru-RU" b="1" i="1" u="sng" dirty="0" smtClean="0">
                <a:solidFill>
                  <a:srgbClr val="2B13BD"/>
                </a:solidFill>
                <a:latin typeface="+mj-lt"/>
              </a:rPr>
              <a:t>Цель методики 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– это взаимодействие детей и взрослых через реализацию сюжета сказок Фиолетового леса.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2B13BD"/>
                </a:solidFill>
                <a:latin typeface="+mj-lt"/>
              </a:rPr>
              <a:t>	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В игровых ситуациях есть сюжет, роли и действия, но отсутствует воображаемая ситуация из-за того, что главный акцент сделан на освоение детьми развивающих игр и развития познавательных процессов, то есть перед детьми ставится проблемная ситуация, противоречие и детям предлагается взяв на себя роль сказочного персонажа, выполнить действия и разрешить самостоятельно проблемную ситуацию. </a:t>
            </a:r>
          </a:p>
          <a:p>
            <a:pPr algn="just"/>
            <a:endParaRPr lang="ru-RU" dirty="0" smtClean="0"/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084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1437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Значение методики Т.Г. </a:t>
            </a:r>
            <a:r>
              <a:rPr lang="ru-RU" sz="2800" b="1" dirty="0" err="1" smtClean="0">
                <a:solidFill>
                  <a:srgbClr val="C00000"/>
                </a:solidFill>
              </a:rPr>
              <a:t>Харько</a:t>
            </a:r>
            <a:r>
              <a:rPr lang="ru-RU" sz="2800" b="1" dirty="0" smtClean="0">
                <a:solidFill>
                  <a:srgbClr val="C00000"/>
                </a:solidFill>
              </a:rPr>
              <a:t>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«Сказки Фиолетового леса»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181100"/>
            <a:ext cx="7886700" cy="4995863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b="1" dirty="0">
                <a:solidFill>
                  <a:srgbClr val="2B13BD"/>
                </a:solidFill>
                <a:latin typeface="+mj-lt"/>
              </a:rPr>
              <a:t> Каждая 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ситуация представляет </a:t>
            </a:r>
            <a:r>
              <a:rPr lang="ru-RU" b="1" dirty="0">
                <a:solidFill>
                  <a:srgbClr val="2B13BD"/>
                </a:solidFill>
                <a:latin typeface="+mj-lt"/>
              </a:rPr>
              <a:t>собой законченный рассказ о приключениях сказочных персонажей, в который вплетены логические и творческие задачи, различные действия, проблемные ситуации. Проблемно-поисковый, занимательный сюжет помогает интегрировать 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содержание сказок в развивающие  игры В.В Воскобовича, </a:t>
            </a:r>
            <a:r>
              <a:rPr lang="ru-RU" b="1" dirty="0">
                <a:solidFill>
                  <a:srgbClr val="2B13BD"/>
                </a:solidFill>
                <a:latin typeface="+mj-lt"/>
              </a:rPr>
              <a:t>поддерживать у детей активный интерес к решению логических задач и придумыванию нового</a:t>
            </a:r>
            <a:r>
              <a:rPr lang="ru-RU" b="1" dirty="0" smtClean="0">
                <a:solidFill>
                  <a:srgbClr val="2B13BD"/>
                </a:solidFill>
                <a:latin typeface="+mj-lt"/>
              </a:rPr>
              <a:t>.</a:t>
            </a:r>
          </a:p>
          <a:p>
            <a:pPr algn="just"/>
            <a:r>
              <a:rPr lang="ru-RU" b="1" dirty="0" smtClean="0">
                <a:solidFill>
                  <a:srgbClr val="2B13BD"/>
                </a:solidFill>
                <a:latin typeface="+mj-lt"/>
              </a:rPr>
              <a:t> </a:t>
            </a:r>
            <a:r>
              <a:rPr lang="ru-RU" b="1" dirty="0">
                <a:solidFill>
                  <a:srgbClr val="2B13BD"/>
                </a:solidFill>
                <a:latin typeface="+mj-lt"/>
              </a:rPr>
              <a:t>Методику «Сказки Фиолетового Леса» можно назвать образовательным сериалом, в котором у героев постоянно происходят веселые и грустные события в жизни, и в них они разбираются, решив задачи с использованием развивающих игр.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039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93027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 </a:t>
            </a:r>
            <a:r>
              <a:rPr lang="ru-RU" sz="3600" b="1" dirty="0">
                <a:solidFill>
                  <a:srgbClr val="C00000"/>
                </a:solidFill>
              </a:rPr>
              <a:t>Особенности </a:t>
            </a:r>
            <a:r>
              <a:rPr lang="ru-RU" sz="3600" b="1" dirty="0" smtClean="0">
                <a:solidFill>
                  <a:srgbClr val="C00000"/>
                </a:solidFill>
              </a:rPr>
              <a:t> развивающих  игр  В.В. Воскобовича: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1435100"/>
            <a:ext cx="8134350" cy="491490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b="1" dirty="0" smtClean="0">
                <a:solidFill>
                  <a:srgbClr val="2B13BD"/>
                </a:solidFill>
                <a:latin typeface="+mj-lt"/>
              </a:rPr>
              <a:t> -   </a:t>
            </a:r>
            <a:r>
              <a:rPr lang="ru-RU" sz="2000" b="1" dirty="0">
                <a:solidFill>
                  <a:srgbClr val="2B13BD"/>
                </a:solidFill>
                <a:latin typeface="+mj-lt"/>
              </a:rPr>
              <a:t>Игры разработаны, исходя из интересов детей.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 Занимаясь с такими игровыми пособиями дети получают истинное удовольствие и открывают для себя всё новые и новые возможности. 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 Широкий возрастной диапазон.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 В одну и ту же игру могут играть дети от 2-х до 7 лет и старше.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Игра начинается с простого манипулирования, а затем усложняется за счет большого количества разнообразных игровых заданий и упражнений. 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  Многофункциональность и универсальность.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Занимаясь только с одним игровым пособием, ребенок имеет возможность проявлять свое творчество, всесторонне развиваться и осваивать большое количество образовательных задач (знакомиться с цифрами или буквами, цветом или формой, счетом и т.д.). 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2B13BD"/>
                </a:solidFill>
                <a:latin typeface="+mj-lt"/>
              </a:rPr>
              <a:t>-  Систематизированный по возрастам и образовательным задачам готовый развивающий дидактический материал. 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778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1239</TotalTime>
  <Words>1425</Words>
  <Application>Microsoft Office PowerPoint</Application>
  <PresentationFormat>Экран (4:3)</PresentationFormat>
  <Paragraphs>105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МДОУ «Детский сад № 8»</vt:lpstr>
      <vt:lpstr>Презентация PowerPoint</vt:lpstr>
      <vt:lpstr>Актуальность игр В.В. Воскобовича</vt:lpstr>
      <vt:lpstr>Презентация PowerPoint</vt:lpstr>
      <vt:lpstr>Развитие познавательных способностей детей  в играх Воскобовича происходит через:</vt:lpstr>
      <vt:lpstr>Сказки  Фиолетового  леса</vt:lpstr>
      <vt:lpstr>Презентация PowerPoint</vt:lpstr>
      <vt:lpstr>Значение методики Т.Г. Харько  «Сказки Фиолетового леса»</vt:lpstr>
      <vt:lpstr> Особенности  развивающих  игр  В.В. Воскобовича:</vt:lpstr>
      <vt:lpstr>Презентация PowerPoint</vt:lpstr>
      <vt:lpstr> Развивающая игра «Геоконт» </vt:lpstr>
      <vt:lpstr>«Игровой Квадрат» Воскобовича</vt:lpstr>
      <vt:lpstr>Развивающая игра «Коврограф» </vt:lpstr>
      <vt:lpstr>Развивающая игра «Чудо крестики» </vt:lpstr>
      <vt:lpstr>Развивающая игра «Фонарики»</vt:lpstr>
      <vt:lpstr>Развивающая игра  «Прозрачный квадрат»</vt:lpstr>
      <vt:lpstr>Развивающая игра «Логоформочки»</vt:lpstr>
      <vt:lpstr>Развивающая игра  «Кораблик Плюх-Плюх»</vt:lpstr>
      <vt:lpstr>Развивающая игра «Черепашки»</vt:lpstr>
      <vt:lpstr>          Игры  для  чтения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 Дет</dc:creator>
  <cp:lastModifiedBy>1</cp:lastModifiedBy>
  <cp:revision>116</cp:revision>
  <dcterms:created xsi:type="dcterms:W3CDTF">2015-11-10T11:57:03Z</dcterms:created>
  <dcterms:modified xsi:type="dcterms:W3CDTF">2019-04-22T11:07:10Z</dcterms:modified>
</cp:coreProperties>
</file>