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eg"/>
  <Override PartName="/ppt/media/image25.jpg" ContentType="image/jpeg"/>
  <Override PartName="/ppt/media/image26.jpg" ContentType="image/jpeg"/>
  <Override PartName="/ppt/media/image33.jpg" ContentType="image/jpeg"/>
  <Override PartName="/ppt/media/image36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60" r:id="rId5"/>
    <p:sldId id="262" r:id="rId6"/>
    <p:sldId id="278" r:id="rId7"/>
    <p:sldId id="277" r:id="rId8"/>
    <p:sldId id="279" r:id="rId9"/>
    <p:sldId id="261" r:id="rId10"/>
    <p:sldId id="280" r:id="rId11"/>
    <p:sldId id="283" r:id="rId12"/>
    <p:sldId id="281" r:id="rId13"/>
    <p:sldId id="284" r:id="rId14"/>
    <p:sldId id="272" r:id="rId15"/>
    <p:sldId id="268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552"/>
    <a:srgbClr val="F4800C"/>
    <a:srgbClr val="F5FB0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70" autoAdjust="0"/>
  </p:normalViewPr>
  <p:slideViewPr>
    <p:cSldViewPr>
      <p:cViewPr varScale="1">
        <p:scale>
          <a:sx n="81" d="100"/>
          <a:sy n="81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59C0-75E4-4C09-96D4-8A504221278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D9EE-B018-449C-94EB-84C39674E9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AD9EE-B018-449C-94EB-84C39674E9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7.pn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/>
        </p:blipFill>
        <p:spPr>
          <a:xfrm>
            <a:off x="395536" y="3717032"/>
            <a:ext cx="2304256" cy="271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Муниципальный ресурсный центр «Педагог для всех»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навыков у дошкольников посредством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упражнений»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Старший воспитатель Козорез Елена Николаевна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Учитель-логопед Тихомирова Диана Юрьевна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МДОУ «Детский сад №126» 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BA391-7675-8CD9-E588-D70A1A066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B310B7-723F-2662-E5C5-45E9B377A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28" y="962028"/>
            <a:ext cx="2721690" cy="352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516" y="0"/>
            <a:ext cx="1266484" cy="148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E6E18-BCDD-2D87-35D4-5BA8635B5F8B}"/>
              </a:ext>
            </a:extLst>
          </p:cNvPr>
          <p:cNvSpPr txBox="1"/>
          <p:nvPr/>
        </p:nvSpPr>
        <p:spPr>
          <a:xfrm>
            <a:off x="-15969" y="0"/>
            <a:ext cx="8244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Упражнения, направленные на формирование зрительно-моторной координации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4568AD-75AA-4E10-9946-F0F0F2229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310389"/>
            <a:ext cx="3346994" cy="2365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53234D-FAF4-E482-1321-7A604EE1C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4551624"/>
            <a:ext cx="2987824" cy="211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CCF60-531A-ADEE-849B-2DCBAEADC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82" y="4172570"/>
            <a:ext cx="2987824" cy="264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306FF0-32C0-BBB1-BF8D-3CF41E91F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22" y="1291218"/>
            <a:ext cx="3687826" cy="295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B5BA27-D8FE-E308-B073-823F488DE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1205932"/>
            <a:ext cx="2066404" cy="3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588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EE4155-039F-FEA8-EFB8-1977DEA7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21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ACA13F-BD48-9916-E0A4-7CB6FD9C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137291"/>
            <a:ext cx="151803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41168"/>
            <a:ext cx="1512168" cy="1772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Мозг, хорошо устроенный, стоит больше, чем мозг хорошо 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наполненный.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Мишель де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Монтель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75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AF387-1D77-1611-1C76-AB8036D60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620000" cy="571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0B95C-4EDB-7431-A200-722F2A82E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93" y="4005064"/>
            <a:ext cx="2349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47D7AD-DEEC-ECFA-BD77-95892E0F1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21" y="3356992"/>
            <a:ext cx="5934075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1A68F-2CEA-8A84-2020-83FB69F6CF7D}"/>
              </a:ext>
            </a:extLst>
          </p:cNvPr>
          <p:cNvSpPr txBox="1"/>
          <p:nvPr/>
        </p:nvSpPr>
        <p:spPr>
          <a:xfrm>
            <a:off x="2411760" y="332656"/>
            <a:ext cx="6336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cs typeface="Arial" panose="020B0604020202020204" pitchFamily="34" charset="0"/>
              </a:rPr>
              <a:t>«Если запастись терпением и применить старание, </a:t>
            </a:r>
          </a:p>
          <a:p>
            <a:pPr algn="r"/>
            <a:r>
              <a:rPr lang="ru-RU" i="1" dirty="0">
                <a:cs typeface="Arial" panose="020B0604020202020204" pitchFamily="34" charset="0"/>
              </a:rPr>
              <a:t>то посеянные семена знания непременно дадут </a:t>
            </a:r>
          </a:p>
          <a:p>
            <a:pPr algn="r"/>
            <a:r>
              <a:rPr lang="ru-RU" i="1" dirty="0">
                <a:cs typeface="Arial" panose="020B0604020202020204" pitchFamily="34" charset="0"/>
              </a:rPr>
              <a:t>добрые восходы» </a:t>
            </a:r>
          </a:p>
          <a:p>
            <a:pPr algn="r"/>
            <a:r>
              <a:rPr lang="ru-RU" i="1" dirty="0">
                <a:cs typeface="Arial" panose="020B0604020202020204" pitchFamily="34" charset="0"/>
              </a:rPr>
              <a:t>Леонардо да Винчи</a:t>
            </a:r>
            <a:r>
              <a:rPr lang="ru-RU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F5C59-3C42-E953-167B-D84EC304BF52}"/>
              </a:ext>
            </a:extLst>
          </p:cNvPr>
          <p:cNvSpPr txBox="1"/>
          <p:nvPr/>
        </p:nvSpPr>
        <p:spPr>
          <a:xfrm>
            <a:off x="297843" y="1797784"/>
            <a:ext cx="8306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cs typeface="Arial" panose="020B0604020202020204" pitchFamily="34" charset="0"/>
              </a:rPr>
              <a:t>Графомоторные</a:t>
            </a:r>
            <a:r>
              <a:rPr lang="ru-RU" sz="2000" b="1" i="1" dirty="0">
                <a:cs typeface="Arial" panose="020B0604020202020204" pitchFamily="34" charset="0"/>
              </a:rPr>
              <a:t> навыки </a:t>
            </a:r>
            <a:r>
              <a:rPr lang="ru-RU" sz="2000" dirty="0">
                <a:cs typeface="Arial" panose="020B0604020202020204" pitchFamily="34" charset="0"/>
              </a:rPr>
              <a:t>представляют собой важную часть </a:t>
            </a:r>
          </a:p>
          <a:p>
            <a:pPr algn="just"/>
            <a:r>
              <a:rPr lang="ru-RU" sz="2000" dirty="0">
                <a:cs typeface="Arial" panose="020B0604020202020204" pitchFamily="34" charset="0"/>
              </a:rPr>
              <a:t>двигательных умений ребенка. </a:t>
            </a:r>
          </a:p>
          <a:p>
            <a:pPr algn="just"/>
            <a:r>
              <a:rPr lang="ru-RU" sz="2000" dirty="0">
                <a:cs typeface="Arial" panose="020B0604020202020204" pitchFamily="34" charset="0"/>
              </a:rPr>
              <a:t>Для успешного обучения и развития ребенка одним из основных </a:t>
            </a:r>
          </a:p>
          <a:p>
            <a:pPr algn="just"/>
            <a:r>
              <a:rPr lang="ru-RU" sz="2000" dirty="0">
                <a:cs typeface="Arial" panose="020B0604020202020204" pitchFamily="34" charset="0"/>
              </a:rPr>
              <a:t>условий является полноценное развитие межполушарных связей</a:t>
            </a:r>
          </a:p>
          <a:p>
            <a:pPr algn="just"/>
            <a:r>
              <a:rPr lang="ru-RU" sz="2000" dirty="0">
                <a:cs typeface="Arial" panose="020B0604020202020204" pitchFamily="34" charset="0"/>
              </a:rPr>
              <a:t>правого и левого полушарий коры головного мозга. 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5A7DA6-0E52-E33E-9164-C5D856D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185"/>
            <a:ext cx="8029128" cy="4041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769D53-586B-851F-D795-0E41D2C5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40" y="3717032"/>
            <a:ext cx="3773751" cy="27556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F3774-0211-1A8F-309F-35DBCE50A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44" y="1412776"/>
            <a:ext cx="536494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F47C5-7267-3E37-C008-988006753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6" y="2082228"/>
            <a:ext cx="615749" cy="695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F939A7-FD80-36BC-6A3F-20BA9FB04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56" y="2760381"/>
            <a:ext cx="615749" cy="6279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5C414-B427-7F6D-EA99-A131B3E53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8" y="3462741"/>
            <a:ext cx="83522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6A33EA-D7DC-0785-6774-B938D75C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564" y="22377"/>
            <a:ext cx="920983" cy="108067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707C4D-9E07-BB43-F8F7-951DB98F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02" y="742984"/>
            <a:ext cx="7524328" cy="1069514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Структура </a:t>
            </a:r>
            <a:r>
              <a:rPr lang="ru-RU" sz="2800" dirty="0" err="1">
                <a:latin typeface="+mn-lt"/>
              </a:rPr>
              <a:t>графомоторного</a:t>
            </a:r>
            <a:r>
              <a:rPr lang="ru-RU" sz="2800" dirty="0">
                <a:latin typeface="+mn-lt"/>
              </a:rPr>
              <a:t> навыка: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24FC43-F220-4D34-AECD-6DFDFC91F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14" y="2201614"/>
            <a:ext cx="2454772" cy="2454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36C943-A89C-B93D-CF99-D01C0E1DB4EB}"/>
              </a:ext>
            </a:extLst>
          </p:cNvPr>
          <p:cNvSpPr txBox="1"/>
          <p:nvPr/>
        </p:nvSpPr>
        <p:spPr>
          <a:xfrm>
            <a:off x="1246709" y="2110248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Моторный </a:t>
            </a:r>
          </a:p>
          <a:p>
            <a:r>
              <a:rPr lang="ru-RU" sz="2800" dirty="0"/>
              <a:t>компонент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F30A6-6B4B-16A2-3003-AAD2B9D74268}"/>
              </a:ext>
            </a:extLst>
          </p:cNvPr>
          <p:cNvSpPr txBox="1"/>
          <p:nvPr/>
        </p:nvSpPr>
        <p:spPr>
          <a:xfrm>
            <a:off x="5799386" y="2110249"/>
            <a:ext cx="2319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Визуальный </a:t>
            </a:r>
          </a:p>
          <a:p>
            <a:r>
              <a:rPr lang="ru-RU" sz="2800" dirty="0"/>
              <a:t>компонент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AF2D11-E791-EF2D-721A-F4FFF28621DA}"/>
              </a:ext>
            </a:extLst>
          </p:cNvPr>
          <p:cNvSpPr txBox="1"/>
          <p:nvPr/>
        </p:nvSpPr>
        <p:spPr>
          <a:xfrm>
            <a:off x="8638" y="3438225"/>
            <a:ext cx="333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effectLst/>
                <a:ea typeface="Calibri" panose="020F0502020204030204" pitchFamily="34" charset="0"/>
              </a:rPr>
              <a:t>предполагает развитие </a:t>
            </a:r>
          </a:p>
          <a:p>
            <a:pPr algn="r"/>
            <a:r>
              <a:rPr lang="ru-RU" sz="1800" dirty="0">
                <a:effectLst/>
                <a:ea typeface="Calibri" panose="020F0502020204030204" pitchFamily="34" charset="0"/>
              </a:rPr>
              <a:t>мелкой моторики, </a:t>
            </a:r>
          </a:p>
          <a:p>
            <a:pPr algn="r"/>
            <a:r>
              <a:rPr lang="ru-RU" sz="1800" dirty="0">
                <a:effectLst/>
                <a:ea typeface="Calibri" panose="020F0502020204030204" pitchFamily="34" charset="0"/>
              </a:rPr>
              <a:t>точности и согласованности движений рук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147B26-A9B9-3742-5B0A-3F42927C34F5}"/>
              </a:ext>
            </a:extLst>
          </p:cNvPr>
          <p:cNvSpPr txBox="1"/>
          <p:nvPr/>
        </p:nvSpPr>
        <p:spPr>
          <a:xfrm>
            <a:off x="5808023" y="3354467"/>
            <a:ext cx="3429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отвечает за зрительный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анализ и синтез, а также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зрительно-моторную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координацию и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зрительно-пространственную ориентировку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34E56A-66EB-36F5-B026-B84293FD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941168"/>
            <a:ext cx="1512168" cy="15369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3F7279-9B95-6D97-53EF-E2A6DF93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895" y="4832062"/>
            <a:ext cx="1007292" cy="17551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1730D9-4A0B-434B-34C9-1A33DFB1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2990850"/>
            <a:ext cx="3171825" cy="3867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8383-898A-35C4-7DA0-49FA6D5B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803"/>
            <a:ext cx="4032448" cy="1069514"/>
          </a:xfrm>
        </p:spPr>
        <p:txBody>
          <a:bodyPr/>
          <a:lstStyle/>
          <a:p>
            <a:r>
              <a:rPr lang="ru-RU" dirty="0"/>
              <a:t>Кинезиология 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CE223-1596-9856-A88F-EFF3CF98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4236"/>
            <a:ext cx="8291264" cy="4606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наука о движении человека, научная и практическая </a:t>
            </a:r>
          </a:p>
          <a:p>
            <a:pPr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дисциплина, изучающая мышечное движение во всех его проявлениях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33B058-AD4F-D06C-519F-8F653CD466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2112144"/>
            <a:ext cx="9158028" cy="4709120"/>
          </a:xfrm>
        </p:spPr>
        <p:txBody>
          <a:bodyPr/>
          <a:lstStyle/>
          <a:p>
            <a:r>
              <a:rPr lang="ru-RU" sz="2000" dirty="0"/>
              <a:t>Использование в работе с детьми специально подобранных </a:t>
            </a:r>
          </a:p>
          <a:p>
            <a:r>
              <a:rPr lang="ru-RU" sz="2000" dirty="0"/>
              <a:t>упражнений, заданий, игр положительно влияют на их психомоторное и интеллектуальное развитие, а именно: </a:t>
            </a:r>
          </a:p>
          <a:p>
            <a:r>
              <a:rPr lang="ru-RU" sz="2000" dirty="0"/>
              <a:t>- развивают мозолистое тело, синхронизируют работу полушарий; </a:t>
            </a:r>
          </a:p>
          <a:p>
            <a:r>
              <a:rPr lang="ru-RU" sz="2000" dirty="0"/>
              <a:t>- совершенствуют концентрацию внимания; </a:t>
            </a:r>
          </a:p>
          <a:p>
            <a:r>
              <a:rPr lang="ru-RU" sz="2000" dirty="0"/>
              <a:t>- воспитывают усидчивость;</a:t>
            </a:r>
          </a:p>
          <a:p>
            <a:r>
              <a:rPr lang="ru-RU" sz="2000" dirty="0"/>
              <a:t>- улучшают мыслительную деятельность; </a:t>
            </a:r>
          </a:p>
          <a:p>
            <a:r>
              <a:rPr lang="ru-RU" sz="2000" dirty="0"/>
              <a:t>- способствуют улучшению памяти </a:t>
            </a:r>
          </a:p>
          <a:p>
            <a:r>
              <a:rPr lang="ru-RU" sz="2000" dirty="0"/>
              <a:t>и </a:t>
            </a:r>
            <a:r>
              <a:rPr lang="ru-RU" sz="2000" dirty="0" err="1"/>
              <a:t>графомоторных</a:t>
            </a:r>
            <a:r>
              <a:rPr lang="ru-RU" sz="2000" dirty="0"/>
              <a:t> навыков; </a:t>
            </a:r>
          </a:p>
          <a:p>
            <a:r>
              <a:rPr lang="ru-RU" sz="2000" dirty="0"/>
              <a:t>- стимулируют познавательную активность </a:t>
            </a:r>
          </a:p>
          <a:p>
            <a:r>
              <a:rPr lang="ru-RU" sz="2000" dirty="0"/>
              <a:t>и мотивацию к 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8140" y="542583"/>
            <a:ext cx="1228421" cy="144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40B3E-12C8-9E60-1732-004DDA111792}"/>
              </a:ext>
            </a:extLst>
          </p:cNvPr>
          <p:cNvSpPr txBox="1"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При составлении комплексов и проведении </a:t>
            </a:r>
            <a:r>
              <a:rPr lang="ru-RU" sz="2000" b="1" dirty="0" err="1"/>
              <a:t>кинезиологических</a:t>
            </a:r>
            <a:r>
              <a:rPr lang="ru-RU" sz="2000" b="1" dirty="0"/>
              <a:t> упражнений необходимо соблюдать ряд требований:</a:t>
            </a:r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id="{EF143565-570C-4740-5288-93D3FEA3959E}"/>
              </a:ext>
            </a:extLst>
          </p:cNvPr>
          <p:cNvGrpSpPr/>
          <p:nvPr/>
        </p:nvGrpSpPr>
        <p:grpSpPr>
          <a:xfrm>
            <a:off x="28588" y="955273"/>
            <a:ext cx="2867412" cy="1193038"/>
            <a:chOff x="2918516" y="1127983"/>
            <a:chExt cx="6250597" cy="4892281"/>
          </a:xfrm>
        </p:grpSpPr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7067851E-8E69-309A-4FEF-D929A73D8F67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3B2B10CA-78A5-B869-B0EF-9F7D8F0BA577}"/>
                </a:ext>
              </a:extLst>
            </p:cNvPr>
            <p:cNvSpPr/>
            <p:nvPr/>
          </p:nvSpPr>
          <p:spPr>
            <a:xfrm>
              <a:off x="2918516" y="1349190"/>
              <a:ext cx="5918023" cy="3438221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642F8839-D013-FC1E-E21F-FDB17BAB757F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ECA300-1EA3-A1D5-4662-2966C01762C5}"/>
              </a:ext>
            </a:extLst>
          </p:cNvPr>
          <p:cNvSpPr txBox="1"/>
          <p:nvPr/>
        </p:nvSpPr>
        <p:spPr>
          <a:xfrm>
            <a:off x="210025" y="1152281"/>
            <a:ext cx="272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проводятся ежедневно</a:t>
            </a:r>
          </a:p>
        </p:txBody>
      </p:sp>
      <p:grpSp>
        <p:nvGrpSpPr>
          <p:cNvPr id="14" name="Group 27">
            <a:extLst>
              <a:ext uri="{FF2B5EF4-FFF2-40B4-BE49-F238E27FC236}">
                <a16:creationId xmlns:a16="http://schemas.microsoft.com/office/drawing/2014/main" id="{BEAE4587-9319-1877-6C36-34D35F84D5A2}"/>
              </a:ext>
            </a:extLst>
          </p:cNvPr>
          <p:cNvGrpSpPr/>
          <p:nvPr/>
        </p:nvGrpSpPr>
        <p:grpSpPr>
          <a:xfrm>
            <a:off x="50579" y="2169257"/>
            <a:ext cx="2757464" cy="1787713"/>
            <a:chOff x="3158189" y="1127983"/>
            <a:chExt cx="6010924" cy="4892281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5910172E-003C-8EE3-87ED-C7E895AC5F67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68BA6A77-A8A9-9CC7-B2A8-669C7DCAD5B3}"/>
                </a:ext>
              </a:extLst>
            </p:cNvPr>
            <p:cNvSpPr/>
            <p:nvPr/>
          </p:nvSpPr>
          <p:spPr>
            <a:xfrm>
              <a:off x="3158189" y="1264792"/>
              <a:ext cx="5918022" cy="3438222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366CB34D-7648-F175-92C8-0D7311691508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8EB4B0-E1F1-7E8D-754A-BC3B38C1B62B}"/>
              </a:ext>
            </a:extLst>
          </p:cNvPr>
          <p:cNvSpPr txBox="1"/>
          <p:nvPr/>
        </p:nvSpPr>
        <p:spPr>
          <a:xfrm>
            <a:off x="150333" y="2390815"/>
            <a:ext cx="26444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продолжительность зависит от возраста и возможностей ребенка, но не должна </a:t>
            </a:r>
          </a:p>
          <a:p>
            <a:r>
              <a:rPr lang="ru-RU" sz="1400" dirty="0"/>
              <a:t>превышать более 20 минут в день суммарно</a:t>
            </a:r>
          </a:p>
        </p:txBody>
      </p:sp>
      <p:grpSp>
        <p:nvGrpSpPr>
          <p:cNvPr id="20" name="Group 27">
            <a:extLst>
              <a:ext uri="{FF2B5EF4-FFF2-40B4-BE49-F238E27FC236}">
                <a16:creationId xmlns:a16="http://schemas.microsoft.com/office/drawing/2014/main" id="{711CB57F-6B4D-FAF0-DA92-2A496AB07C84}"/>
              </a:ext>
            </a:extLst>
          </p:cNvPr>
          <p:cNvGrpSpPr/>
          <p:nvPr/>
        </p:nvGrpSpPr>
        <p:grpSpPr>
          <a:xfrm>
            <a:off x="2874290" y="933291"/>
            <a:ext cx="3084315" cy="1787713"/>
            <a:chOff x="3158189" y="1127983"/>
            <a:chExt cx="6010924" cy="4892281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20102627-94A3-DB28-665D-1FAE6680C96E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00BB4CD3-461A-FB19-A952-641BFAD9EB98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70C8C124-A2B3-D137-9CFC-A41EDF8F8E44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D901ED-E0B0-68B2-4572-4AEA859BBC7A}"/>
              </a:ext>
            </a:extLst>
          </p:cNvPr>
          <p:cNvSpPr txBox="1"/>
          <p:nvPr/>
        </p:nvSpPr>
        <p:spPr>
          <a:xfrm>
            <a:off x="3109441" y="1093618"/>
            <a:ext cx="2722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усложнение упражнений происходит постепенно, по мере их усвоения</a:t>
            </a:r>
          </a:p>
          <a:p>
            <a:r>
              <a:rPr lang="ru-RU" sz="1600" dirty="0"/>
              <a:t>детьми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5870C02-0BD4-9C07-D57D-50C448C6ECE1}"/>
              </a:ext>
            </a:extLst>
          </p:cNvPr>
          <p:cNvGrpSpPr/>
          <p:nvPr/>
        </p:nvGrpSpPr>
        <p:grpSpPr>
          <a:xfrm>
            <a:off x="6002505" y="2002684"/>
            <a:ext cx="3084315" cy="1787713"/>
            <a:chOff x="3158189" y="1127983"/>
            <a:chExt cx="6010924" cy="4892281"/>
          </a:xfrm>
        </p:grpSpPr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CFB19A0B-2C9E-54E4-FCFA-7AFC1A6C2902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7">
              <a:extLst>
                <a:ext uri="{FF2B5EF4-FFF2-40B4-BE49-F238E27FC236}">
                  <a16:creationId xmlns:a16="http://schemas.microsoft.com/office/drawing/2014/main" id="{BC2EBEB2-1ABE-66DF-831A-1F4F972E58DD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0BAA743B-6753-8054-ABE3-BF72F100D11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FFC547E-B4B7-DD26-244B-DDA64514D2D5}"/>
              </a:ext>
            </a:extLst>
          </p:cNvPr>
          <p:cNvSpPr txBox="1"/>
          <p:nvPr/>
        </p:nvSpPr>
        <p:spPr>
          <a:xfrm>
            <a:off x="6233308" y="2195334"/>
            <a:ext cx="2805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комплексы упражнений меняются через </a:t>
            </a:r>
          </a:p>
          <a:p>
            <a:r>
              <a:rPr lang="ru-RU" dirty="0"/>
              <a:t>1,5-2 месяца</a:t>
            </a:r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826D7EB0-67EA-8654-E4F9-397C68A5DECB}"/>
              </a:ext>
            </a:extLst>
          </p:cNvPr>
          <p:cNvGrpSpPr/>
          <p:nvPr/>
        </p:nvGrpSpPr>
        <p:grpSpPr>
          <a:xfrm>
            <a:off x="2838672" y="2498181"/>
            <a:ext cx="3407397" cy="1787713"/>
            <a:chOff x="3158189" y="1127983"/>
            <a:chExt cx="6010924" cy="4892281"/>
          </a:xfrm>
        </p:grpSpPr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55BA0DF4-5B77-CFA6-9A93-4B72C2C7130B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7">
              <a:extLst>
                <a:ext uri="{FF2B5EF4-FFF2-40B4-BE49-F238E27FC236}">
                  <a16:creationId xmlns:a16="http://schemas.microsoft.com/office/drawing/2014/main" id="{47B2EBB1-CC5F-02C1-593B-6155D38E4A64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Freeform: Shape 23">
              <a:extLst>
                <a:ext uri="{FF2B5EF4-FFF2-40B4-BE49-F238E27FC236}">
                  <a16:creationId xmlns:a16="http://schemas.microsoft.com/office/drawing/2014/main" id="{BAAC75B8-2350-7840-D3C7-F9CC11CDC3CF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7B32D9-D5D7-0B4B-093A-F0F80275E25C}"/>
              </a:ext>
            </a:extLst>
          </p:cNvPr>
          <p:cNvSpPr txBox="1"/>
          <p:nvPr/>
        </p:nvSpPr>
        <p:spPr>
          <a:xfrm>
            <a:off x="3182990" y="2655459"/>
            <a:ext cx="3069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проведении </a:t>
            </a:r>
          </a:p>
          <a:p>
            <a:r>
              <a:rPr lang="ru-RU" dirty="0"/>
              <a:t> желательно использовать игровые ситуации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B3FE4DF0-7D24-2BAC-4C14-A441C4D76D0B}"/>
              </a:ext>
            </a:extLst>
          </p:cNvPr>
          <p:cNvGrpSpPr/>
          <p:nvPr/>
        </p:nvGrpSpPr>
        <p:grpSpPr>
          <a:xfrm>
            <a:off x="25169" y="4108100"/>
            <a:ext cx="3069703" cy="2650824"/>
            <a:chOff x="3158189" y="1127983"/>
            <a:chExt cx="6010924" cy="4892281"/>
          </a:xfrm>
        </p:grpSpPr>
        <p:sp>
          <p:nvSpPr>
            <p:cNvPr id="39" name="Freeform: Shape 19">
              <a:extLst>
                <a:ext uri="{FF2B5EF4-FFF2-40B4-BE49-F238E27FC236}">
                  <a16:creationId xmlns:a16="http://schemas.microsoft.com/office/drawing/2014/main" id="{0C0D2D7A-3C1A-7C5C-2CE8-7CB5D88014CE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7">
              <a:extLst>
                <a:ext uri="{FF2B5EF4-FFF2-40B4-BE49-F238E27FC236}">
                  <a16:creationId xmlns:a16="http://schemas.microsoft.com/office/drawing/2014/main" id="{87A44442-DB37-AE56-37F8-3614D6186111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Freeform: Shape 23">
              <a:extLst>
                <a:ext uri="{FF2B5EF4-FFF2-40B4-BE49-F238E27FC236}">
                  <a16:creationId xmlns:a16="http://schemas.microsoft.com/office/drawing/2014/main" id="{73598ABC-3632-8D8D-946B-0FA1178E313A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C862876-7029-2385-A490-671D2A5540F7}"/>
              </a:ext>
            </a:extLst>
          </p:cNvPr>
          <p:cNvSpPr txBox="1"/>
          <p:nvPr/>
        </p:nvSpPr>
        <p:spPr>
          <a:xfrm>
            <a:off x="327313" y="4256398"/>
            <a:ext cx="2644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выполнении </a:t>
            </a:r>
          </a:p>
          <a:p>
            <a:r>
              <a:rPr lang="ru-RU" dirty="0"/>
              <a:t>упражнений детьми </a:t>
            </a:r>
          </a:p>
          <a:p>
            <a:r>
              <a:rPr lang="ru-RU" dirty="0"/>
              <a:t>педагог отслеживает </a:t>
            </a:r>
          </a:p>
          <a:p>
            <a:r>
              <a:rPr lang="ru-RU" dirty="0"/>
              <a:t>точность и четкость </a:t>
            </a:r>
          </a:p>
          <a:p>
            <a:r>
              <a:rPr lang="ru-RU" dirty="0"/>
              <a:t>выполнения каждого движения</a:t>
            </a:r>
          </a:p>
        </p:txBody>
      </p:sp>
      <p:grpSp>
        <p:nvGrpSpPr>
          <p:cNvPr id="44" name="Group 27">
            <a:extLst>
              <a:ext uri="{FF2B5EF4-FFF2-40B4-BE49-F238E27FC236}">
                <a16:creationId xmlns:a16="http://schemas.microsoft.com/office/drawing/2014/main" id="{5BF02D3E-0902-6A95-A4CD-7398C14BA306}"/>
              </a:ext>
            </a:extLst>
          </p:cNvPr>
          <p:cNvGrpSpPr/>
          <p:nvPr/>
        </p:nvGrpSpPr>
        <p:grpSpPr>
          <a:xfrm>
            <a:off x="5746984" y="3944468"/>
            <a:ext cx="3069703" cy="2249655"/>
            <a:chOff x="3158189" y="1127983"/>
            <a:chExt cx="6010924" cy="4892281"/>
          </a:xfrm>
        </p:grpSpPr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id="{F5CACCDA-E5AE-5167-9E90-F2F43BDB9839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7">
              <a:extLst>
                <a:ext uri="{FF2B5EF4-FFF2-40B4-BE49-F238E27FC236}">
                  <a16:creationId xmlns:a16="http://schemas.microsoft.com/office/drawing/2014/main" id="{0A867B94-B4D2-699A-DE5E-A7CAD311C84A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Freeform: Shape 23">
              <a:extLst>
                <a:ext uri="{FF2B5EF4-FFF2-40B4-BE49-F238E27FC236}">
                  <a16:creationId xmlns:a16="http://schemas.microsoft.com/office/drawing/2014/main" id="{2E1AF669-D76B-7E87-EF57-348CCD168463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B69E658-D52B-3B75-A1DC-D9B9E91CB609}"/>
              </a:ext>
            </a:extLst>
          </p:cNvPr>
          <p:cNvSpPr txBox="1"/>
          <p:nvPr/>
        </p:nvSpPr>
        <p:spPr>
          <a:xfrm>
            <a:off x="6021843" y="4062828"/>
            <a:ext cx="27986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кинезиологические</a:t>
            </a:r>
            <a:r>
              <a:rPr lang="ru-RU" dirty="0"/>
              <a:t> </a:t>
            </a:r>
          </a:p>
          <a:p>
            <a:r>
              <a:rPr lang="ru-RU" dirty="0"/>
              <a:t>упражнения можно </a:t>
            </a:r>
          </a:p>
          <a:p>
            <a:r>
              <a:rPr lang="ru-RU" dirty="0"/>
              <a:t>выполнять по образцу или по словесной </a:t>
            </a:r>
          </a:p>
          <a:p>
            <a:r>
              <a:rPr lang="ru-RU" dirty="0"/>
              <a:t>инструкции</a:t>
            </a:r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id="{3C35DCD8-3C91-76F4-C444-C80009CFA7CD}"/>
              </a:ext>
            </a:extLst>
          </p:cNvPr>
          <p:cNvGrpSpPr/>
          <p:nvPr/>
        </p:nvGrpSpPr>
        <p:grpSpPr>
          <a:xfrm>
            <a:off x="2841234" y="4128192"/>
            <a:ext cx="3069703" cy="2805778"/>
            <a:chOff x="3158189" y="1127983"/>
            <a:chExt cx="6010924" cy="4892281"/>
          </a:xfrm>
        </p:grpSpPr>
        <p:sp>
          <p:nvSpPr>
            <p:cNvPr id="51" name="Freeform: Shape 19">
              <a:extLst>
                <a:ext uri="{FF2B5EF4-FFF2-40B4-BE49-F238E27FC236}">
                  <a16:creationId xmlns:a16="http://schemas.microsoft.com/office/drawing/2014/main" id="{C50C4474-C4FD-3115-9A6B-64FA9F569386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7">
              <a:extLst>
                <a:ext uri="{FF2B5EF4-FFF2-40B4-BE49-F238E27FC236}">
                  <a16:creationId xmlns:a16="http://schemas.microsoft.com/office/drawing/2014/main" id="{27B2F28C-D0F1-5CB4-43FB-F2885FBA7299}"/>
                </a:ext>
              </a:extLst>
            </p:cNvPr>
            <p:cNvSpPr/>
            <p:nvPr/>
          </p:nvSpPr>
          <p:spPr>
            <a:xfrm>
              <a:off x="3158189" y="1264789"/>
              <a:ext cx="5918025" cy="3680213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Freeform: Shape 23">
              <a:extLst>
                <a:ext uri="{FF2B5EF4-FFF2-40B4-BE49-F238E27FC236}">
                  <a16:creationId xmlns:a16="http://schemas.microsoft.com/office/drawing/2014/main" id="{E312D223-A53A-FAF7-5290-317D03544B22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825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76C95FF-9D73-417F-1DB8-6C6B3D05AC1C}"/>
              </a:ext>
            </a:extLst>
          </p:cNvPr>
          <p:cNvSpPr txBox="1"/>
          <p:nvPr/>
        </p:nvSpPr>
        <p:spPr>
          <a:xfrm>
            <a:off x="3167888" y="4256398"/>
            <a:ext cx="25790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кинезиологические</a:t>
            </a:r>
            <a:r>
              <a:rPr lang="ru-RU" dirty="0"/>
              <a:t> </a:t>
            </a:r>
          </a:p>
          <a:p>
            <a:r>
              <a:rPr lang="ru-RU" dirty="0"/>
              <a:t>упражнения следует проводить перед тем, как детям предстоит интенсивная </a:t>
            </a:r>
          </a:p>
          <a:p>
            <a:r>
              <a:rPr lang="ru-RU" dirty="0"/>
              <a:t>интеллектуальная </a:t>
            </a:r>
          </a:p>
          <a:p>
            <a:r>
              <a:rPr lang="ru-RU" dirty="0"/>
              <a:t>нагрузка</a:t>
            </a:r>
          </a:p>
        </p:txBody>
      </p:sp>
    </p:spTree>
    <p:extLst>
      <p:ext uri="{BB962C8B-B14F-4D97-AF65-F5344CB8AC3E}">
        <p14:creationId xmlns:p14="http://schemas.microsoft.com/office/powerpoint/2010/main" val="13029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79;p48">
            <a:extLst>
              <a:ext uri="{FF2B5EF4-FFF2-40B4-BE49-F238E27FC236}">
                <a16:creationId xmlns:a16="http://schemas.microsoft.com/office/drawing/2014/main" id="{CA21A079-13E3-4C81-4216-71ED6B09CC96}"/>
              </a:ext>
            </a:extLst>
          </p:cNvPr>
          <p:cNvSpPr/>
          <p:nvPr/>
        </p:nvSpPr>
        <p:spPr>
          <a:xfrm>
            <a:off x="7891729" y="2696613"/>
            <a:ext cx="979268" cy="1069513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590;p48">
            <a:extLst>
              <a:ext uri="{FF2B5EF4-FFF2-40B4-BE49-F238E27FC236}">
                <a16:creationId xmlns:a16="http://schemas.microsoft.com/office/drawing/2014/main" id="{C31B3DDF-8A57-3EFF-D51B-D2F040C87C63}"/>
              </a:ext>
            </a:extLst>
          </p:cNvPr>
          <p:cNvSpPr/>
          <p:nvPr/>
        </p:nvSpPr>
        <p:spPr>
          <a:xfrm>
            <a:off x="165318" y="3392043"/>
            <a:ext cx="1165869" cy="1069514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605;p48">
            <a:extLst>
              <a:ext uri="{FF2B5EF4-FFF2-40B4-BE49-F238E27FC236}">
                <a16:creationId xmlns:a16="http://schemas.microsoft.com/office/drawing/2014/main" id="{EF968F5B-2E31-8390-1771-90CA7070B5DE}"/>
              </a:ext>
            </a:extLst>
          </p:cNvPr>
          <p:cNvSpPr/>
          <p:nvPr/>
        </p:nvSpPr>
        <p:spPr>
          <a:xfrm>
            <a:off x="285815" y="2320457"/>
            <a:ext cx="1654234" cy="733620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2B6B14B9-F193-C604-8675-1DBBE296DF68}"/>
              </a:ext>
            </a:extLst>
          </p:cNvPr>
          <p:cNvSpPr>
            <a:spLocks noChangeAspect="1"/>
          </p:cNvSpPr>
          <p:nvPr/>
        </p:nvSpPr>
        <p:spPr>
          <a:xfrm flipH="1">
            <a:off x="460322" y="4269309"/>
            <a:ext cx="3247581" cy="2013497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44BF-CB01-CCA3-07A6-7C7AE1E1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14"/>
            <a:ext cx="9144000" cy="1069514"/>
          </a:xfrm>
        </p:spPr>
        <p:txBody>
          <a:bodyPr/>
          <a:lstStyle/>
          <a:p>
            <a:r>
              <a:rPr lang="ru-RU" sz="3600" dirty="0">
                <a:latin typeface="+mn-lt"/>
              </a:rPr>
              <a:t>Виды </a:t>
            </a:r>
            <a:r>
              <a:rPr lang="ru-RU" sz="3600" dirty="0" err="1">
                <a:latin typeface="+mn-lt"/>
              </a:rPr>
              <a:t>кинезиологических</a:t>
            </a:r>
            <a:r>
              <a:rPr lang="ru-RU" sz="3600" dirty="0">
                <a:latin typeface="+mn-lt"/>
              </a:rPr>
              <a:t> упражнений:</a:t>
            </a:r>
          </a:p>
        </p:txBody>
      </p:sp>
      <p:sp>
        <p:nvSpPr>
          <p:cNvPr id="5" name="Freeform 87">
            <a:extLst>
              <a:ext uri="{FF2B5EF4-FFF2-40B4-BE49-F238E27FC236}">
                <a16:creationId xmlns:a16="http://schemas.microsoft.com/office/drawing/2014/main" id="{357C5848-3A4E-37DE-7164-4A99742B4C24}"/>
              </a:ext>
            </a:extLst>
          </p:cNvPr>
          <p:cNvSpPr/>
          <p:nvPr/>
        </p:nvSpPr>
        <p:spPr>
          <a:xfrm>
            <a:off x="3023845" y="2630068"/>
            <a:ext cx="2228565" cy="3873764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29695-982F-EC2E-24FE-5D70C1127353}"/>
              </a:ext>
            </a:extLst>
          </p:cNvPr>
          <p:cNvSpPr txBox="1"/>
          <p:nvPr/>
        </p:nvSpPr>
        <p:spPr>
          <a:xfrm>
            <a:off x="856252" y="5044002"/>
            <a:ext cx="2589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Дыхательные</a:t>
            </a:r>
          </a:p>
          <a:p>
            <a:r>
              <a:rPr lang="ru-RU" sz="2800" dirty="0"/>
              <a:t> упражнения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6CB6B-8F37-660C-0535-9B5B19E058E4}"/>
              </a:ext>
            </a:extLst>
          </p:cNvPr>
          <p:cNvSpPr txBox="1"/>
          <p:nvPr/>
        </p:nvSpPr>
        <p:spPr>
          <a:xfrm>
            <a:off x="342053" y="2977236"/>
            <a:ext cx="343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Глазодвигательные</a:t>
            </a:r>
          </a:p>
          <a:p>
            <a:r>
              <a:rPr lang="ru-RU" sz="2800" dirty="0"/>
              <a:t> упражнения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33D41-E0E2-DA3F-6235-4986AF47D5D1}"/>
              </a:ext>
            </a:extLst>
          </p:cNvPr>
          <p:cNvSpPr txBox="1"/>
          <p:nvPr/>
        </p:nvSpPr>
        <p:spPr>
          <a:xfrm>
            <a:off x="4765873" y="3897719"/>
            <a:ext cx="4756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Телесные перекрестные </a:t>
            </a:r>
          </a:p>
          <a:p>
            <a:r>
              <a:rPr lang="ru-RU" sz="2800" dirty="0"/>
              <a:t>упражнения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E2830-7DA4-F795-61B7-E4011B93EF1C}"/>
              </a:ext>
            </a:extLst>
          </p:cNvPr>
          <p:cNvSpPr txBox="1"/>
          <p:nvPr/>
        </p:nvSpPr>
        <p:spPr>
          <a:xfrm>
            <a:off x="2415946" y="1261281"/>
            <a:ext cx="4756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Упражнения для развития мелкой моторики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C7718-C56E-5A72-31D5-ED7C44EE6158}"/>
              </a:ext>
            </a:extLst>
          </p:cNvPr>
          <p:cNvSpPr txBox="1"/>
          <p:nvPr/>
        </p:nvSpPr>
        <p:spPr>
          <a:xfrm>
            <a:off x="5507618" y="2210213"/>
            <a:ext cx="2886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Упражнения </a:t>
            </a:r>
          </a:p>
          <a:p>
            <a:r>
              <a:rPr lang="ru-RU" sz="2800" dirty="0"/>
              <a:t>на релаксацию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4B4D06-1E92-FD7D-A11B-DAA7A59A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18" y="4898479"/>
            <a:ext cx="3328789" cy="1704709"/>
          </a:xfrm>
          <a:prstGeom prst="rect">
            <a:avLst/>
          </a:prstGeom>
        </p:spPr>
      </p:pic>
      <p:sp>
        <p:nvSpPr>
          <p:cNvPr id="22" name="Google Shape;584;p48">
            <a:extLst>
              <a:ext uri="{FF2B5EF4-FFF2-40B4-BE49-F238E27FC236}">
                <a16:creationId xmlns:a16="http://schemas.microsoft.com/office/drawing/2014/main" id="{BEE2DFDD-C5B4-8B75-D23F-474BB5BC85E8}"/>
              </a:ext>
            </a:extLst>
          </p:cNvPr>
          <p:cNvSpPr/>
          <p:nvPr/>
        </p:nvSpPr>
        <p:spPr>
          <a:xfrm rot="16408557">
            <a:off x="1405125" y="1310126"/>
            <a:ext cx="681958" cy="872787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84;p48">
            <a:extLst>
              <a:ext uri="{FF2B5EF4-FFF2-40B4-BE49-F238E27FC236}">
                <a16:creationId xmlns:a16="http://schemas.microsoft.com/office/drawing/2014/main" id="{4E84E0F6-74EB-685B-BBF1-82A0796FE8DF}"/>
              </a:ext>
            </a:extLst>
          </p:cNvPr>
          <p:cNvSpPr/>
          <p:nvPr/>
        </p:nvSpPr>
        <p:spPr>
          <a:xfrm>
            <a:off x="7035617" y="1263782"/>
            <a:ext cx="856112" cy="814837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10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5376" y="593685"/>
            <a:ext cx="1266484" cy="148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E6E18-BCDD-2D87-35D4-5BA8635B5F8B}"/>
              </a:ext>
            </a:extLst>
          </p:cNvPr>
          <p:cNvSpPr txBox="1"/>
          <p:nvPr/>
        </p:nvSpPr>
        <p:spPr>
          <a:xfrm>
            <a:off x="-468560" y="116632"/>
            <a:ext cx="9217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Упражнения, направленные на формирование </a:t>
            </a:r>
          </a:p>
          <a:p>
            <a:pPr algn="ctr"/>
            <a:r>
              <a:rPr lang="ru-RU" sz="2800" dirty="0" err="1"/>
              <a:t>тонкокоординированных</a:t>
            </a:r>
            <a:r>
              <a:rPr lang="ru-RU" sz="2800" dirty="0"/>
              <a:t> движений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A1B7-134F-F15E-328A-11774B87B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951023"/>
            <a:ext cx="2559589" cy="341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1E1C3A-6AAD-83A8-7EA8-CBCF6A3AC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9" y="3185583"/>
            <a:ext cx="2304541" cy="325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386C60-0CD3-A003-631D-36FE9A8D6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23" y="951023"/>
            <a:ext cx="3574315" cy="372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9200B4-BF25-BDD2-9209-18701ACD8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/>
          <a:stretch/>
        </p:blipFill>
        <p:spPr>
          <a:xfrm>
            <a:off x="3169331" y="4414660"/>
            <a:ext cx="3574315" cy="244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36A864-55C1-D594-F11D-5F366414B8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/>
          <a:stretch/>
        </p:blipFill>
        <p:spPr>
          <a:xfrm>
            <a:off x="281464" y="3885775"/>
            <a:ext cx="2559588" cy="300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2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3A0E07-7450-1272-0D82-E94161471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4" y="524489"/>
            <a:ext cx="2656394" cy="384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515" y="0"/>
            <a:ext cx="1266484" cy="148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E6E18-BCDD-2D87-35D4-5BA8635B5F8B}"/>
              </a:ext>
            </a:extLst>
          </p:cNvPr>
          <p:cNvSpPr txBox="1"/>
          <p:nvPr/>
        </p:nvSpPr>
        <p:spPr>
          <a:xfrm>
            <a:off x="-29043" y="18827"/>
            <a:ext cx="8244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Упражнения, направленные на формирование зрительно- пространственной ориентировки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77800-843D-B147-A42E-1EF326220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17465" r="9341" b="25002"/>
          <a:stretch/>
        </p:blipFill>
        <p:spPr>
          <a:xfrm>
            <a:off x="129317" y="850017"/>
            <a:ext cx="285127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6FA2B-84EA-65CC-F83B-6827E01E7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8545"/>
            <a:ext cx="2242549" cy="224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95B746-8921-9EB1-9474-E6D5BA30D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89" y="1276846"/>
            <a:ext cx="3262212" cy="215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30E54C-593E-1A68-672F-43AA4D1C1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94" y="3918470"/>
            <a:ext cx="3635896" cy="268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34EE63-E519-FA3F-EE9F-215C11106D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90" y="3362963"/>
            <a:ext cx="2571098" cy="342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571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368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Monotype Corsiva</vt:lpstr>
      <vt:lpstr>Times New Roman</vt:lpstr>
      <vt:lpstr>Office Theme</vt:lpstr>
      <vt:lpstr>Custom Design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Презентация PowerPoint</vt:lpstr>
      <vt:lpstr>Презентация PowerPoint</vt:lpstr>
      <vt:lpstr>Структура графомоторного навыка:</vt:lpstr>
      <vt:lpstr>Кинезиология - </vt:lpstr>
      <vt:lpstr>Презентация PowerPoint</vt:lpstr>
      <vt:lpstr>Виды кинезиологических упражнений: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yardou126@outlook.com</cp:lastModifiedBy>
  <cp:revision>68</cp:revision>
  <dcterms:created xsi:type="dcterms:W3CDTF">2014-04-01T16:35:38Z</dcterms:created>
  <dcterms:modified xsi:type="dcterms:W3CDTF">2023-11-20T06:36:33Z</dcterms:modified>
</cp:coreProperties>
</file>