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285DA-5864-4B51-B227-47C7984FF4C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C92B9A9-5B24-4887-A984-BE5291F1E0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F5E79BD-55FA-4FAE-B545-F586C429AADE}"/>
              </a:ext>
            </a:extLst>
          </p:cNvPr>
          <p:cNvSpPr>
            <a:spLocks noGrp="1"/>
          </p:cNvSpPr>
          <p:nvPr>
            <p:ph type="dt" sz="half" idx="10"/>
          </p:nvPr>
        </p:nvSpPr>
        <p:spPr/>
        <p:txBody>
          <a:bodyPr/>
          <a:lstStyle/>
          <a:p>
            <a:fld id="{A61E5C21-426B-4F91-AE05-41152A6848EA}" type="datetimeFigureOut">
              <a:rPr lang="ru-RU" smtClean="0"/>
              <a:t>26.01.2025</a:t>
            </a:fld>
            <a:endParaRPr lang="ru-RU"/>
          </a:p>
        </p:txBody>
      </p:sp>
      <p:sp>
        <p:nvSpPr>
          <p:cNvPr id="5" name="Нижний колонтитул 4">
            <a:extLst>
              <a:ext uri="{FF2B5EF4-FFF2-40B4-BE49-F238E27FC236}">
                <a16:creationId xmlns:a16="http://schemas.microsoft.com/office/drawing/2014/main" id="{121DF97F-DBA8-48C7-828C-BA69355713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FE136AB-FEE5-432B-B528-609256F91377}"/>
              </a:ext>
            </a:extLst>
          </p:cNvPr>
          <p:cNvSpPr>
            <a:spLocks noGrp="1"/>
          </p:cNvSpPr>
          <p:nvPr>
            <p:ph type="sldNum" sz="quarter" idx="12"/>
          </p:nvPr>
        </p:nvSpPr>
        <p:spPr/>
        <p:txBody>
          <a:bodyPr/>
          <a:lstStyle/>
          <a:p>
            <a:fld id="{1E9FAA0E-FA3A-4617-A408-AA25CE6BF19C}" type="slidenum">
              <a:rPr lang="ru-RU" smtClean="0"/>
              <a:t>‹#›</a:t>
            </a:fld>
            <a:endParaRPr lang="ru-RU"/>
          </a:p>
        </p:txBody>
      </p:sp>
    </p:spTree>
    <p:extLst>
      <p:ext uri="{BB962C8B-B14F-4D97-AF65-F5344CB8AC3E}">
        <p14:creationId xmlns:p14="http://schemas.microsoft.com/office/powerpoint/2010/main" val="663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0921D9-13CF-4FA1-88FF-967C0AFC1C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BAA60A4-C99E-460E-BD9B-A1248090316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5D6174-A94E-410B-A2D3-7DF21CAE02C2}"/>
              </a:ext>
            </a:extLst>
          </p:cNvPr>
          <p:cNvSpPr>
            <a:spLocks noGrp="1"/>
          </p:cNvSpPr>
          <p:nvPr>
            <p:ph type="dt" sz="half" idx="10"/>
          </p:nvPr>
        </p:nvSpPr>
        <p:spPr/>
        <p:txBody>
          <a:bodyPr/>
          <a:lstStyle/>
          <a:p>
            <a:fld id="{A61E5C21-426B-4F91-AE05-41152A6848EA}" type="datetimeFigureOut">
              <a:rPr lang="ru-RU" smtClean="0"/>
              <a:t>26.01.2025</a:t>
            </a:fld>
            <a:endParaRPr lang="ru-RU"/>
          </a:p>
        </p:txBody>
      </p:sp>
      <p:sp>
        <p:nvSpPr>
          <p:cNvPr id="5" name="Нижний колонтитул 4">
            <a:extLst>
              <a:ext uri="{FF2B5EF4-FFF2-40B4-BE49-F238E27FC236}">
                <a16:creationId xmlns:a16="http://schemas.microsoft.com/office/drawing/2014/main" id="{65517616-098E-4781-BA46-982C7968A1A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5EC2FE7-BF80-4453-98B9-9AF0971D0B10}"/>
              </a:ext>
            </a:extLst>
          </p:cNvPr>
          <p:cNvSpPr>
            <a:spLocks noGrp="1"/>
          </p:cNvSpPr>
          <p:nvPr>
            <p:ph type="sldNum" sz="quarter" idx="12"/>
          </p:nvPr>
        </p:nvSpPr>
        <p:spPr/>
        <p:txBody>
          <a:bodyPr/>
          <a:lstStyle/>
          <a:p>
            <a:fld id="{1E9FAA0E-FA3A-4617-A408-AA25CE6BF19C}" type="slidenum">
              <a:rPr lang="ru-RU" smtClean="0"/>
              <a:t>‹#›</a:t>
            </a:fld>
            <a:endParaRPr lang="ru-RU"/>
          </a:p>
        </p:txBody>
      </p:sp>
    </p:spTree>
    <p:extLst>
      <p:ext uri="{BB962C8B-B14F-4D97-AF65-F5344CB8AC3E}">
        <p14:creationId xmlns:p14="http://schemas.microsoft.com/office/powerpoint/2010/main" val="58797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6E4153A-C4F7-4897-9837-3DE2D5F37A5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1E626C7-975C-4F4D-8180-23DAA213756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FAD19BD-9B16-415B-AA8B-CCF503B8543E}"/>
              </a:ext>
            </a:extLst>
          </p:cNvPr>
          <p:cNvSpPr>
            <a:spLocks noGrp="1"/>
          </p:cNvSpPr>
          <p:nvPr>
            <p:ph type="dt" sz="half" idx="10"/>
          </p:nvPr>
        </p:nvSpPr>
        <p:spPr/>
        <p:txBody>
          <a:bodyPr/>
          <a:lstStyle/>
          <a:p>
            <a:fld id="{A61E5C21-426B-4F91-AE05-41152A6848EA}" type="datetimeFigureOut">
              <a:rPr lang="ru-RU" smtClean="0"/>
              <a:t>26.01.2025</a:t>
            </a:fld>
            <a:endParaRPr lang="ru-RU"/>
          </a:p>
        </p:txBody>
      </p:sp>
      <p:sp>
        <p:nvSpPr>
          <p:cNvPr id="5" name="Нижний колонтитул 4">
            <a:extLst>
              <a:ext uri="{FF2B5EF4-FFF2-40B4-BE49-F238E27FC236}">
                <a16:creationId xmlns:a16="http://schemas.microsoft.com/office/drawing/2014/main" id="{70E39BA8-3130-406E-A364-CE8FA9E6B9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E612A62-7F93-46D1-8A5C-EBD8D2130881}"/>
              </a:ext>
            </a:extLst>
          </p:cNvPr>
          <p:cNvSpPr>
            <a:spLocks noGrp="1"/>
          </p:cNvSpPr>
          <p:nvPr>
            <p:ph type="sldNum" sz="quarter" idx="12"/>
          </p:nvPr>
        </p:nvSpPr>
        <p:spPr/>
        <p:txBody>
          <a:bodyPr/>
          <a:lstStyle/>
          <a:p>
            <a:fld id="{1E9FAA0E-FA3A-4617-A408-AA25CE6BF19C}" type="slidenum">
              <a:rPr lang="ru-RU" smtClean="0"/>
              <a:t>‹#›</a:t>
            </a:fld>
            <a:endParaRPr lang="ru-RU"/>
          </a:p>
        </p:txBody>
      </p:sp>
    </p:spTree>
    <p:extLst>
      <p:ext uri="{BB962C8B-B14F-4D97-AF65-F5344CB8AC3E}">
        <p14:creationId xmlns:p14="http://schemas.microsoft.com/office/powerpoint/2010/main" val="225921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EDF56D-0476-486E-ACE1-9A2F4A8C06E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A5CB5D8-5E83-43F3-BABE-F1E067C5901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DF14CD9-C2CF-4CD2-A736-25164ABD62B8}"/>
              </a:ext>
            </a:extLst>
          </p:cNvPr>
          <p:cNvSpPr>
            <a:spLocks noGrp="1"/>
          </p:cNvSpPr>
          <p:nvPr>
            <p:ph type="dt" sz="half" idx="10"/>
          </p:nvPr>
        </p:nvSpPr>
        <p:spPr/>
        <p:txBody>
          <a:bodyPr/>
          <a:lstStyle/>
          <a:p>
            <a:fld id="{A61E5C21-426B-4F91-AE05-41152A6848EA}" type="datetimeFigureOut">
              <a:rPr lang="ru-RU" smtClean="0"/>
              <a:t>26.01.2025</a:t>
            </a:fld>
            <a:endParaRPr lang="ru-RU"/>
          </a:p>
        </p:txBody>
      </p:sp>
      <p:sp>
        <p:nvSpPr>
          <p:cNvPr id="5" name="Нижний колонтитул 4">
            <a:extLst>
              <a:ext uri="{FF2B5EF4-FFF2-40B4-BE49-F238E27FC236}">
                <a16:creationId xmlns:a16="http://schemas.microsoft.com/office/drawing/2014/main" id="{F8CF613B-533E-4D48-89D6-EEA8EC11D06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47492BE-4C63-479D-BDB6-9E964114E034}"/>
              </a:ext>
            </a:extLst>
          </p:cNvPr>
          <p:cNvSpPr>
            <a:spLocks noGrp="1"/>
          </p:cNvSpPr>
          <p:nvPr>
            <p:ph type="sldNum" sz="quarter" idx="12"/>
          </p:nvPr>
        </p:nvSpPr>
        <p:spPr/>
        <p:txBody>
          <a:bodyPr/>
          <a:lstStyle/>
          <a:p>
            <a:fld id="{1E9FAA0E-FA3A-4617-A408-AA25CE6BF19C}" type="slidenum">
              <a:rPr lang="ru-RU" smtClean="0"/>
              <a:t>‹#›</a:t>
            </a:fld>
            <a:endParaRPr lang="ru-RU"/>
          </a:p>
        </p:txBody>
      </p:sp>
    </p:spTree>
    <p:extLst>
      <p:ext uri="{BB962C8B-B14F-4D97-AF65-F5344CB8AC3E}">
        <p14:creationId xmlns:p14="http://schemas.microsoft.com/office/powerpoint/2010/main" val="187320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8CDBA1-3D49-451A-8C83-6C944969B7D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A56AB06-F6AA-48AE-8BD2-987DA19D79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C67B766-1F1B-4455-953A-87DB043BEF51}"/>
              </a:ext>
            </a:extLst>
          </p:cNvPr>
          <p:cNvSpPr>
            <a:spLocks noGrp="1"/>
          </p:cNvSpPr>
          <p:nvPr>
            <p:ph type="dt" sz="half" idx="10"/>
          </p:nvPr>
        </p:nvSpPr>
        <p:spPr/>
        <p:txBody>
          <a:bodyPr/>
          <a:lstStyle/>
          <a:p>
            <a:fld id="{A61E5C21-426B-4F91-AE05-41152A6848EA}" type="datetimeFigureOut">
              <a:rPr lang="ru-RU" smtClean="0"/>
              <a:t>26.01.2025</a:t>
            </a:fld>
            <a:endParaRPr lang="ru-RU"/>
          </a:p>
        </p:txBody>
      </p:sp>
      <p:sp>
        <p:nvSpPr>
          <p:cNvPr id="5" name="Нижний колонтитул 4">
            <a:extLst>
              <a:ext uri="{FF2B5EF4-FFF2-40B4-BE49-F238E27FC236}">
                <a16:creationId xmlns:a16="http://schemas.microsoft.com/office/drawing/2014/main" id="{EE31F5EE-71A1-406C-AC0A-E18BA9C37F1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96A990C-2B64-4F59-9A81-68A4EA9FD871}"/>
              </a:ext>
            </a:extLst>
          </p:cNvPr>
          <p:cNvSpPr>
            <a:spLocks noGrp="1"/>
          </p:cNvSpPr>
          <p:nvPr>
            <p:ph type="sldNum" sz="quarter" idx="12"/>
          </p:nvPr>
        </p:nvSpPr>
        <p:spPr/>
        <p:txBody>
          <a:bodyPr/>
          <a:lstStyle/>
          <a:p>
            <a:fld id="{1E9FAA0E-FA3A-4617-A408-AA25CE6BF19C}" type="slidenum">
              <a:rPr lang="ru-RU" smtClean="0"/>
              <a:t>‹#›</a:t>
            </a:fld>
            <a:endParaRPr lang="ru-RU"/>
          </a:p>
        </p:txBody>
      </p:sp>
    </p:spTree>
    <p:extLst>
      <p:ext uri="{BB962C8B-B14F-4D97-AF65-F5344CB8AC3E}">
        <p14:creationId xmlns:p14="http://schemas.microsoft.com/office/powerpoint/2010/main" val="79723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D5FE4E-B027-4A7D-90D6-7B90734CB32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968D613-5273-4423-B2D7-9387F4817BA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66F61B3-86D0-4BEC-8F34-C2BF4698077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975C9E2-258F-4C2B-8118-9EC754E9B8CC}"/>
              </a:ext>
            </a:extLst>
          </p:cNvPr>
          <p:cNvSpPr>
            <a:spLocks noGrp="1"/>
          </p:cNvSpPr>
          <p:nvPr>
            <p:ph type="dt" sz="half" idx="10"/>
          </p:nvPr>
        </p:nvSpPr>
        <p:spPr/>
        <p:txBody>
          <a:bodyPr/>
          <a:lstStyle/>
          <a:p>
            <a:fld id="{A61E5C21-426B-4F91-AE05-41152A6848EA}" type="datetimeFigureOut">
              <a:rPr lang="ru-RU" smtClean="0"/>
              <a:t>26.01.2025</a:t>
            </a:fld>
            <a:endParaRPr lang="ru-RU"/>
          </a:p>
        </p:txBody>
      </p:sp>
      <p:sp>
        <p:nvSpPr>
          <p:cNvPr id="6" name="Нижний колонтитул 5">
            <a:extLst>
              <a:ext uri="{FF2B5EF4-FFF2-40B4-BE49-F238E27FC236}">
                <a16:creationId xmlns:a16="http://schemas.microsoft.com/office/drawing/2014/main" id="{5D01F168-2DD5-4505-993F-0EA58F48B7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CADB748-FC80-4B81-9A65-6C13E888B374}"/>
              </a:ext>
            </a:extLst>
          </p:cNvPr>
          <p:cNvSpPr>
            <a:spLocks noGrp="1"/>
          </p:cNvSpPr>
          <p:nvPr>
            <p:ph type="sldNum" sz="quarter" idx="12"/>
          </p:nvPr>
        </p:nvSpPr>
        <p:spPr/>
        <p:txBody>
          <a:bodyPr/>
          <a:lstStyle/>
          <a:p>
            <a:fld id="{1E9FAA0E-FA3A-4617-A408-AA25CE6BF19C}" type="slidenum">
              <a:rPr lang="ru-RU" smtClean="0"/>
              <a:t>‹#›</a:t>
            </a:fld>
            <a:endParaRPr lang="ru-RU"/>
          </a:p>
        </p:txBody>
      </p:sp>
    </p:spTree>
    <p:extLst>
      <p:ext uri="{BB962C8B-B14F-4D97-AF65-F5344CB8AC3E}">
        <p14:creationId xmlns:p14="http://schemas.microsoft.com/office/powerpoint/2010/main" val="4178918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7AC533-A876-4F92-A179-CB82F75B873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F2F5C8E-6FF5-4784-AFFB-184F5F4D05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0184B30-B3E4-4559-8ABD-759F63B5FED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58823E1-23E0-440E-98E9-437C07145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0BA5346-B41B-4749-BDFF-33A09A39CD7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AFFD14A-A6AE-4B8D-807A-7102DB5FC613}"/>
              </a:ext>
            </a:extLst>
          </p:cNvPr>
          <p:cNvSpPr>
            <a:spLocks noGrp="1"/>
          </p:cNvSpPr>
          <p:nvPr>
            <p:ph type="dt" sz="half" idx="10"/>
          </p:nvPr>
        </p:nvSpPr>
        <p:spPr/>
        <p:txBody>
          <a:bodyPr/>
          <a:lstStyle/>
          <a:p>
            <a:fld id="{A61E5C21-426B-4F91-AE05-41152A6848EA}" type="datetimeFigureOut">
              <a:rPr lang="ru-RU" smtClean="0"/>
              <a:t>26.01.2025</a:t>
            </a:fld>
            <a:endParaRPr lang="ru-RU"/>
          </a:p>
        </p:txBody>
      </p:sp>
      <p:sp>
        <p:nvSpPr>
          <p:cNvPr id="8" name="Нижний колонтитул 7">
            <a:extLst>
              <a:ext uri="{FF2B5EF4-FFF2-40B4-BE49-F238E27FC236}">
                <a16:creationId xmlns:a16="http://schemas.microsoft.com/office/drawing/2014/main" id="{D2A85E96-49B4-4CDE-89A0-539DD606870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4D7D9D6-5B0C-4CDD-904D-7646A40C6729}"/>
              </a:ext>
            </a:extLst>
          </p:cNvPr>
          <p:cNvSpPr>
            <a:spLocks noGrp="1"/>
          </p:cNvSpPr>
          <p:nvPr>
            <p:ph type="sldNum" sz="quarter" idx="12"/>
          </p:nvPr>
        </p:nvSpPr>
        <p:spPr/>
        <p:txBody>
          <a:bodyPr/>
          <a:lstStyle/>
          <a:p>
            <a:fld id="{1E9FAA0E-FA3A-4617-A408-AA25CE6BF19C}" type="slidenum">
              <a:rPr lang="ru-RU" smtClean="0"/>
              <a:t>‹#›</a:t>
            </a:fld>
            <a:endParaRPr lang="ru-RU"/>
          </a:p>
        </p:txBody>
      </p:sp>
    </p:spTree>
    <p:extLst>
      <p:ext uri="{BB962C8B-B14F-4D97-AF65-F5344CB8AC3E}">
        <p14:creationId xmlns:p14="http://schemas.microsoft.com/office/powerpoint/2010/main" val="3262854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DD94C4-5A40-40CD-8F83-AF2E5C880FF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1839E55-A817-4A18-A815-244668322A34}"/>
              </a:ext>
            </a:extLst>
          </p:cNvPr>
          <p:cNvSpPr>
            <a:spLocks noGrp="1"/>
          </p:cNvSpPr>
          <p:nvPr>
            <p:ph type="dt" sz="half" idx="10"/>
          </p:nvPr>
        </p:nvSpPr>
        <p:spPr/>
        <p:txBody>
          <a:bodyPr/>
          <a:lstStyle/>
          <a:p>
            <a:fld id="{A61E5C21-426B-4F91-AE05-41152A6848EA}" type="datetimeFigureOut">
              <a:rPr lang="ru-RU" smtClean="0"/>
              <a:t>26.01.2025</a:t>
            </a:fld>
            <a:endParaRPr lang="ru-RU"/>
          </a:p>
        </p:txBody>
      </p:sp>
      <p:sp>
        <p:nvSpPr>
          <p:cNvPr id="4" name="Нижний колонтитул 3">
            <a:extLst>
              <a:ext uri="{FF2B5EF4-FFF2-40B4-BE49-F238E27FC236}">
                <a16:creationId xmlns:a16="http://schemas.microsoft.com/office/drawing/2014/main" id="{D81944BE-552D-47D4-B313-25B2A9C335A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3176C2D-27A3-42C4-BC8A-BE3103386C54}"/>
              </a:ext>
            </a:extLst>
          </p:cNvPr>
          <p:cNvSpPr>
            <a:spLocks noGrp="1"/>
          </p:cNvSpPr>
          <p:nvPr>
            <p:ph type="sldNum" sz="quarter" idx="12"/>
          </p:nvPr>
        </p:nvSpPr>
        <p:spPr/>
        <p:txBody>
          <a:bodyPr/>
          <a:lstStyle/>
          <a:p>
            <a:fld id="{1E9FAA0E-FA3A-4617-A408-AA25CE6BF19C}" type="slidenum">
              <a:rPr lang="ru-RU" smtClean="0"/>
              <a:t>‹#›</a:t>
            </a:fld>
            <a:endParaRPr lang="ru-RU"/>
          </a:p>
        </p:txBody>
      </p:sp>
    </p:spTree>
    <p:extLst>
      <p:ext uri="{BB962C8B-B14F-4D97-AF65-F5344CB8AC3E}">
        <p14:creationId xmlns:p14="http://schemas.microsoft.com/office/powerpoint/2010/main" val="24323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47B7DB0-0FEA-4C7A-AAC3-838581A89860}"/>
              </a:ext>
            </a:extLst>
          </p:cNvPr>
          <p:cNvSpPr>
            <a:spLocks noGrp="1"/>
          </p:cNvSpPr>
          <p:nvPr>
            <p:ph type="dt" sz="half" idx="10"/>
          </p:nvPr>
        </p:nvSpPr>
        <p:spPr/>
        <p:txBody>
          <a:bodyPr/>
          <a:lstStyle/>
          <a:p>
            <a:fld id="{A61E5C21-426B-4F91-AE05-41152A6848EA}" type="datetimeFigureOut">
              <a:rPr lang="ru-RU" smtClean="0"/>
              <a:t>26.01.2025</a:t>
            </a:fld>
            <a:endParaRPr lang="ru-RU"/>
          </a:p>
        </p:txBody>
      </p:sp>
      <p:sp>
        <p:nvSpPr>
          <p:cNvPr id="3" name="Нижний колонтитул 2">
            <a:extLst>
              <a:ext uri="{FF2B5EF4-FFF2-40B4-BE49-F238E27FC236}">
                <a16:creationId xmlns:a16="http://schemas.microsoft.com/office/drawing/2014/main" id="{36AD9450-1AA0-411D-A259-F428AEE2F79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3889042-0941-4AB2-979B-F3B66FF9E011}"/>
              </a:ext>
            </a:extLst>
          </p:cNvPr>
          <p:cNvSpPr>
            <a:spLocks noGrp="1"/>
          </p:cNvSpPr>
          <p:nvPr>
            <p:ph type="sldNum" sz="quarter" idx="12"/>
          </p:nvPr>
        </p:nvSpPr>
        <p:spPr/>
        <p:txBody>
          <a:bodyPr/>
          <a:lstStyle/>
          <a:p>
            <a:fld id="{1E9FAA0E-FA3A-4617-A408-AA25CE6BF19C}" type="slidenum">
              <a:rPr lang="ru-RU" smtClean="0"/>
              <a:t>‹#›</a:t>
            </a:fld>
            <a:endParaRPr lang="ru-RU"/>
          </a:p>
        </p:txBody>
      </p:sp>
    </p:spTree>
    <p:extLst>
      <p:ext uri="{BB962C8B-B14F-4D97-AF65-F5344CB8AC3E}">
        <p14:creationId xmlns:p14="http://schemas.microsoft.com/office/powerpoint/2010/main" val="232207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80B712-8870-4299-A2F0-EB0F04E5026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A611535-8819-4B71-AA19-7468616B1A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241ABF6-6E36-4DBA-8C4D-7BCF0E46D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E36B1D8-B3FD-4530-8825-04F646695D87}"/>
              </a:ext>
            </a:extLst>
          </p:cNvPr>
          <p:cNvSpPr>
            <a:spLocks noGrp="1"/>
          </p:cNvSpPr>
          <p:nvPr>
            <p:ph type="dt" sz="half" idx="10"/>
          </p:nvPr>
        </p:nvSpPr>
        <p:spPr/>
        <p:txBody>
          <a:bodyPr/>
          <a:lstStyle/>
          <a:p>
            <a:fld id="{A61E5C21-426B-4F91-AE05-41152A6848EA}" type="datetimeFigureOut">
              <a:rPr lang="ru-RU" smtClean="0"/>
              <a:t>26.01.2025</a:t>
            </a:fld>
            <a:endParaRPr lang="ru-RU"/>
          </a:p>
        </p:txBody>
      </p:sp>
      <p:sp>
        <p:nvSpPr>
          <p:cNvPr id="6" name="Нижний колонтитул 5">
            <a:extLst>
              <a:ext uri="{FF2B5EF4-FFF2-40B4-BE49-F238E27FC236}">
                <a16:creationId xmlns:a16="http://schemas.microsoft.com/office/drawing/2014/main" id="{D0884664-5A5F-46AE-A65F-03BE4C136CF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4A12AD9-228D-4560-B7B1-6CE465E17BE2}"/>
              </a:ext>
            </a:extLst>
          </p:cNvPr>
          <p:cNvSpPr>
            <a:spLocks noGrp="1"/>
          </p:cNvSpPr>
          <p:nvPr>
            <p:ph type="sldNum" sz="quarter" idx="12"/>
          </p:nvPr>
        </p:nvSpPr>
        <p:spPr/>
        <p:txBody>
          <a:bodyPr/>
          <a:lstStyle/>
          <a:p>
            <a:fld id="{1E9FAA0E-FA3A-4617-A408-AA25CE6BF19C}" type="slidenum">
              <a:rPr lang="ru-RU" smtClean="0"/>
              <a:t>‹#›</a:t>
            </a:fld>
            <a:endParaRPr lang="ru-RU"/>
          </a:p>
        </p:txBody>
      </p:sp>
    </p:spTree>
    <p:extLst>
      <p:ext uri="{BB962C8B-B14F-4D97-AF65-F5344CB8AC3E}">
        <p14:creationId xmlns:p14="http://schemas.microsoft.com/office/powerpoint/2010/main" val="177935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447534-4979-45B4-B751-BE8ABEB80A7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B4B3D65-2A8C-4D48-BBD7-FBAC171691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74ED921-DEEC-47E1-B449-8501EB9B8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228A8E5-C2A1-4888-A90D-4D569A8D65DA}"/>
              </a:ext>
            </a:extLst>
          </p:cNvPr>
          <p:cNvSpPr>
            <a:spLocks noGrp="1"/>
          </p:cNvSpPr>
          <p:nvPr>
            <p:ph type="dt" sz="half" idx="10"/>
          </p:nvPr>
        </p:nvSpPr>
        <p:spPr/>
        <p:txBody>
          <a:bodyPr/>
          <a:lstStyle/>
          <a:p>
            <a:fld id="{A61E5C21-426B-4F91-AE05-41152A6848EA}" type="datetimeFigureOut">
              <a:rPr lang="ru-RU" smtClean="0"/>
              <a:t>26.01.2025</a:t>
            </a:fld>
            <a:endParaRPr lang="ru-RU"/>
          </a:p>
        </p:txBody>
      </p:sp>
      <p:sp>
        <p:nvSpPr>
          <p:cNvPr id="6" name="Нижний колонтитул 5">
            <a:extLst>
              <a:ext uri="{FF2B5EF4-FFF2-40B4-BE49-F238E27FC236}">
                <a16:creationId xmlns:a16="http://schemas.microsoft.com/office/drawing/2014/main" id="{52126481-57BD-4BE9-B2B0-7BD4E0CA7E3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204E272-7C8D-4B16-8755-22C4A16089E7}"/>
              </a:ext>
            </a:extLst>
          </p:cNvPr>
          <p:cNvSpPr>
            <a:spLocks noGrp="1"/>
          </p:cNvSpPr>
          <p:nvPr>
            <p:ph type="sldNum" sz="quarter" idx="12"/>
          </p:nvPr>
        </p:nvSpPr>
        <p:spPr/>
        <p:txBody>
          <a:bodyPr/>
          <a:lstStyle/>
          <a:p>
            <a:fld id="{1E9FAA0E-FA3A-4617-A408-AA25CE6BF19C}" type="slidenum">
              <a:rPr lang="ru-RU" smtClean="0"/>
              <a:t>‹#›</a:t>
            </a:fld>
            <a:endParaRPr lang="ru-RU"/>
          </a:p>
        </p:txBody>
      </p:sp>
    </p:spTree>
    <p:extLst>
      <p:ext uri="{BB962C8B-B14F-4D97-AF65-F5344CB8AC3E}">
        <p14:creationId xmlns:p14="http://schemas.microsoft.com/office/powerpoint/2010/main" val="401995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5C5851-2310-4B35-B9F1-7BD5F527F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54B7914-14AA-48A3-B0A7-46B6D258E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175401-58C2-4C0C-9176-D898DF9EAB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E5C21-426B-4F91-AE05-41152A6848EA}" type="datetimeFigureOut">
              <a:rPr lang="ru-RU" smtClean="0"/>
              <a:t>26.01.2025</a:t>
            </a:fld>
            <a:endParaRPr lang="ru-RU"/>
          </a:p>
        </p:txBody>
      </p:sp>
      <p:sp>
        <p:nvSpPr>
          <p:cNvPr id="5" name="Нижний колонтитул 4">
            <a:extLst>
              <a:ext uri="{FF2B5EF4-FFF2-40B4-BE49-F238E27FC236}">
                <a16:creationId xmlns:a16="http://schemas.microsoft.com/office/drawing/2014/main" id="{F517D7A7-F0EB-4F3E-8C1E-67F5AEFF3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13833A9-B2FF-4DA0-ACC3-1FF2B59428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FAA0E-FA3A-4617-A408-AA25CE6BF19C}" type="slidenum">
              <a:rPr lang="ru-RU" smtClean="0"/>
              <a:t>‹#›</a:t>
            </a:fld>
            <a:endParaRPr lang="ru-RU"/>
          </a:p>
        </p:txBody>
      </p:sp>
    </p:spTree>
    <p:extLst>
      <p:ext uri="{BB962C8B-B14F-4D97-AF65-F5344CB8AC3E}">
        <p14:creationId xmlns:p14="http://schemas.microsoft.com/office/powerpoint/2010/main" val="2239035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C4490486-7792-4507-9504-350666CAD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8D913BE-5C82-470C-BE76-6F9F5D4B6202}"/>
              </a:ext>
            </a:extLst>
          </p:cNvPr>
          <p:cNvSpPr txBox="1"/>
          <p:nvPr/>
        </p:nvSpPr>
        <p:spPr>
          <a:xfrm>
            <a:off x="2671481" y="300334"/>
            <a:ext cx="9180701" cy="1200329"/>
          </a:xfrm>
          <a:prstGeom prst="rect">
            <a:avLst/>
          </a:prstGeom>
          <a:noFill/>
        </p:spPr>
        <p:txBody>
          <a:bodyPr wrap="square">
            <a:spAutoFit/>
          </a:bodyPr>
          <a:lstStyle/>
          <a:p>
            <a:pPr algn="ctr"/>
            <a:r>
              <a:rPr lang="ru-RU" sz="2400" dirty="0">
                <a:latin typeface="Times New Roman" panose="02020603050405020304" pitchFamily="18" charset="0"/>
                <a:cs typeface="Times New Roman" panose="02020603050405020304" pitchFamily="18" charset="0"/>
              </a:rPr>
              <a:t>Муниципальное дошкольное образовательное учреждение  </a:t>
            </a:r>
          </a:p>
          <a:p>
            <a:pPr algn="ctr"/>
            <a:r>
              <a:rPr lang="ru-RU" sz="2400" dirty="0">
                <a:latin typeface="Times New Roman" panose="02020603050405020304" pitchFamily="18" charset="0"/>
                <a:cs typeface="Times New Roman" panose="02020603050405020304" pitchFamily="18" charset="0"/>
              </a:rPr>
              <a:t>МДОУ «Детский сад №8»</a:t>
            </a:r>
          </a:p>
          <a:p>
            <a:pPr algn="ctr"/>
            <a:r>
              <a:rPr lang="ru-RU" sz="2400" dirty="0" err="1">
                <a:latin typeface="Times New Roman" panose="02020603050405020304" pitchFamily="18" charset="0"/>
                <a:cs typeface="Times New Roman" panose="02020603050405020304" pitchFamily="18" charset="0"/>
              </a:rPr>
              <a:t>Г.Ярославль</a:t>
            </a:r>
            <a:r>
              <a:rPr lang="ru-RU" sz="2400" dirty="0">
                <a:latin typeface="Times New Roman" panose="02020603050405020304" pitchFamily="18" charset="0"/>
                <a:cs typeface="Times New Roman" panose="02020603050405020304" pitchFamily="18" charset="0"/>
              </a:rPr>
              <a:t> 2024 г</a:t>
            </a:r>
            <a:r>
              <a:rPr lang="ru-RU" dirty="0">
                <a:latin typeface="Times New Roman" panose="02020603050405020304" pitchFamily="18" charset="0"/>
                <a:cs typeface="Times New Roman" panose="02020603050405020304" pitchFamily="18" charset="0"/>
              </a:rPr>
              <a:t>.</a:t>
            </a:r>
          </a:p>
        </p:txBody>
      </p:sp>
      <p:pic>
        <p:nvPicPr>
          <p:cNvPr id="7" name="Рисунок 6">
            <a:extLst>
              <a:ext uri="{FF2B5EF4-FFF2-40B4-BE49-F238E27FC236}">
                <a16:creationId xmlns:a16="http://schemas.microsoft.com/office/drawing/2014/main" id="{F8364C17-1A1B-479B-B639-46896B6A7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18" y="300334"/>
            <a:ext cx="2749067" cy="2588575"/>
          </a:xfrm>
          <a:prstGeom prst="rect">
            <a:avLst/>
          </a:prstGeom>
        </p:spPr>
      </p:pic>
      <p:sp>
        <p:nvSpPr>
          <p:cNvPr id="9" name="TextBox 8">
            <a:extLst>
              <a:ext uri="{FF2B5EF4-FFF2-40B4-BE49-F238E27FC236}">
                <a16:creationId xmlns:a16="http://schemas.microsoft.com/office/drawing/2014/main" id="{7884C00F-01AF-4B43-AFEB-E2D946AFFCB6}"/>
              </a:ext>
            </a:extLst>
          </p:cNvPr>
          <p:cNvSpPr txBox="1"/>
          <p:nvPr/>
        </p:nvSpPr>
        <p:spPr>
          <a:xfrm>
            <a:off x="3326880" y="2133509"/>
            <a:ext cx="7869902" cy="755400"/>
          </a:xfrm>
          <a:prstGeom prst="rect">
            <a:avLst/>
          </a:prstGeom>
          <a:noFill/>
        </p:spPr>
        <p:txBody>
          <a:bodyPr wrap="square">
            <a:spAutoFit/>
          </a:bodyPr>
          <a:lstStyle/>
          <a:p>
            <a:pPr algn="ctr">
              <a:lnSpc>
                <a:spcPct val="115000"/>
              </a:lnSpc>
              <a:spcAft>
                <a:spcPts val="1000"/>
              </a:spcAft>
            </a:pPr>
            <a:r>
              <a:rPr lang="ru-RU" sz="4000" b="1" dirty="0">
                <a:effectLst/>
                <a:latin typeface="Times New Roman" panose="02020603050405020304" pitchFamily="18" charset="0"/>
                <a:ea typeface="Calibri" panose="020F0502020204030204" pitchFamily="34" charset="0"/>
                <a:cs typeface="Times New Roman" panose="02020603050405020304" pitchFamily="18" charset="0"/>
              </a:rPr>
              <a:t>«Спички детям не игрушка!»</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142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102EF124-509B-46EF-AC99-03D56519A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DBA6B36-888B-474D-842F-2D277F014484}"/>
              </a:ext>
            </a:extLst>
          </p:cNvPr>
          <p:cNvSpPr txBox="1"/>
          <p:nvPr/>
        </p:nvSpPr>
        <p:spPr>
          <a:xfrm>
            <a:off x="242047" y="710986"/>
            <a:ext cx="11707906" cy="3576172"/>
          </a:xfrm>
          <a:prstGeom prst="rect">
            <a:avLst/>
          </a:prstGeom>
          <a:noFill/>
        </p:spPr>
        <p:txBody>
          <a:bodyPr wrap="square">
            <a:spAutoFit/>
          </a:bodyPr>
          <a:lstStyle/>
          <a:p>
            <a:pPr indent="226695" algn="just">
              <a:lnSpc>
                <a:spcPct val="115000"/>
              </a:lnSpc>
              <a:spcAft>
                <a:spcPts val="1000"/>
              </a:spcAft>
            </a:pPr>
            <a:r>
              <a:rPr lang="ru-RU" b="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Актуальность: </a:t>
            </a: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Начинать знакомить детей с пожарной безопасностью нужно с самого раннего детства, чтобы они знали, как нужно вести себя правильно и безопасно. Огонь с древних времён интересовал человека. С одной стороны, огонь - друг человека. Без огня не приготовить покушать, не осветить дом. Конечно в современном развитом обществе, сам огонь отошёл на второй план, по сравнению с электричеством, но играет немаловажную роль. Можно назвать много факторов, влияющих на увеличение пожаров в современном мире, но самым важным является человеческий фактор. Проблема пожаров остро стоит в нашей стране. Сколько лет огонь угрожает людям, почти столько же они пытаются найти от него защиту. За последние годы значительно увеличилось количество пожаров, которые произошли по вине человека. Часто причиной пожара является детская шалость. Дети, пытаются «потрогать» окружающий мир, чтобы поближе узнать его. Задача родителей и воспитателя помочь узнать как можно больше об окружающем мире, предостеречь от возможных опасностей, ожидающих их на пути познания. Данный проект позволяет в лёгкой игровой форме дать детям начальные знания пожарной безопасности.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5DDEE86C-8763-4059-8D95-822DD18F4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509E779-5999-45F2-9623-F3CE4D9A0BC6}"/>
              </a:ext>
            </a:extLst>
          </p:cNvPr>
          <p:cNvSpPr txBox="1"/>
          <p:nvPr/>
        </p:nvSpPr>
        <p:spPr>
          <a:xfrm>
            <a:off x="0" y="118832"/>
            <a:ext cx="12030637" cy="5232202"/>
          </a:xfrm>
          <a:prstGeom prst="rect">
            <a:avLst/>
          </a:prstGeom>
          <a:noFill/>
        </p:spPr>
        <p:txBody>
          <a:bodyPr wrap="square">
            <a:spAutoFit/>
          </a:bodyPr>
          <a:lstStyle/>
          <a:p>
            <a:pPr indent="226695" algn="just">
              <a:spcAft>
                <a:spcPts val="1000"/>
              </a:spcAft>
            </a:pPr>
            <a:r>
              <a:rPr lang="ru-RU" b="1" u="sng"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Цель</a:t>
            </a:r>
            <a:r>
              <a:rPr lang="ru-RU" b="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Дать детям первоначальные знания по пожарной безопасности.</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just">
              <a:spcAft>
                <a:spcPts val="1000"/>
              </a:spcAft>
            </a:pPr>
            <a:r>
              <a:rPr lang="ru-RU" b="1" u="sng"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Задачи</a:t>
            </a:r>
            <a:r>
              <a:rPr lang="ru-RU" b="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just">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Образовательные:</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just">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познакомить детей с понятием огонь;</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just">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дать представление о пользе и вреде огня для человека;</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just">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познакомить с профессией пожарного, с оборудованием для тушения пожара и пожарной машиной;</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just">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познакомить с простейшими требованиями пожарной безопасности и правилами поведения при пожаре.</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just">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Развивающие:</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just">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способствовать запоминанию детьми правил безопасного поведения во время чрезвычайных ситуаций;</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just">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развивать творческие способности детей.</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just">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Воспитательные:</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just">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воспитывать чувство осторожности и самосохранения;</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just">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установить партнерские отношения с семьей каждого воспитанника в вопросах о правилах поведения при пожаре.</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92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FD2F9C1-ACD4-49CE-804D-0FEC566AC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80FC1A-0D17-4985-9879-81D3AF00E653}"/>
              </a:ext>
            </a:extLst>
          </p:cNvPr>
          <p:cNvSpPr txBox="1"/>
          <p:nvPr/>
        </p:nvSpPr>
        <p:spPr>
          <a:xfrm>
            <a:off x="394447" y="340328"/>
            <a:ext cx="8803341" cy="5078313"/>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Вид проекта: </a:t>
            </a:r>
            <a:r>
              <a:rPr lang="ru-RU" dirty="0">
                <a:latin typeface="Times New Roman" panose="02020603050405020304" pitchFamily="18" charset="0"/>
                <a:cs typeface="Times New Roman" panose="02020603050405020304" pitchFamily="18" charset="0"/>
              </a:rPr>
              <a:t>творческий, информационно-исследовательский.</a:t>
            </a:r>
          </a:p>
          <a:p>
            <a:r>
              <a:rPr lang="ru-RU" b="1" dirty="0">
                <a:latin typeface="Times New Roman" panose="02020603050405020304" pitchFamily="18" charset="0"/>
                <a:cs typeface="Times New Roman" panose="02020603050405020304" pitchFamily="18" charset="0"/>
              </a:rPr>
              <a:t>Продолжительность:</a:t>
            </a:r>
            <a:r>
              <a:rPr lang="ru-RU" dirty="0">
                <a:latin typeface="Times New Roman" panose="02020603050405020304" pitchFamily="18" charset="0"/>
                <a:cs typeface="Times New Roman" panose="02020603050405020304" pitchFamily="18" charset="0"/>
              </a:rPr>
              <a:t> краткосрочный</a:t>
            </a:r>
          </a:p>
          <a:p>
            <a:r>
              <a:rPr lang="ru-RU" b="1" dirty="0">
                <a:latin typeface="Times New Roman" panose="02020603050405020304" pitchFamily="18" charset="0"/>
                <a:cs typeface="Times New Roman" panose="02020603050405020304" pitchFamily="18" charset="0"/>
              </a:rPr>
              <a:t>Участники проекта:</a:t>
            </a:r>
            <a:r>
              <a:rPr lang="ru-RU" dirty="0">
                <a:latin typeface="Times New Roman" panose="02020603050405020304" pitchFamily="18" charset="0"/>
                <a:cs typeface="Times New Roman" panose="02020603050405020304" pitchFamily="18" charset="0"/>
              </a:rPr>
              <a:t> воспитатели, дети 2-7 лет.</a:t>
            </a:r>
          </a:p>
          <a:p>
            <a:r>
              <a:rPr lang="ru-RU" b="1" dirty="0">
                <a:latin typeface="Times New Roman" panose="02020603050405020304" pitchFamily="18" charset="0"/>
                <a:cs typeface="Times New Roman" panose="02020603050405020304" pitchFamily="18" charset="0"/>
              </a:rPr>
              <a:t>Сроки реализации</a:t>
            </a:r>
            <a:r>
              <a:rPr lang="ru-RU" dirty="0">
                <a:latin typeface="Times New Roman" panose="02020603050405020304" pitchFamily="18" charset="0"/>
                <a:cs typeface="Times New Roman" panose="02020603050405020304" pitchFamily="18" charset="0"/>
              </a:rPr>
              <a:t>: неделя</a:t>
            </a:r>
          </a:p>
          <a:p>
            <a:r>
              <a:rPr lang="ru-RU" b="1" dirty="0">
                <a:latin typeface="Times New Roman" panose="02020603050405020304" pitchFamily="18" charset="0"/>
                <a:cs typeface="Times New Roman" panose="02020603050405020304" pitchFamily="18" charset="0"/>
              </a:rPr>
              <a:t>Предполагаемый результат:</a:t>
            </a:r>
          </a:p>
          <a:p>
            <a:r>
              <a:rPr lang="ru-RU" b="1" dirty="0">
                <a:latin typeface="Times New Roman" panose="02020603050405020304" pitchFamily="18" charset="0"/>
                <a:cs typeface="Times New Roman" panose="02020603050405020304" pitchFamily="18" charset="0"/>
              </a:rPr>
              <a:t>Для детей:</a:t>
            </a:r>
          </a:p>
          <a:p>
            <a:r>
              <a:rPr lang="ru-RU" dirty="0">
                <a:latin typeface="Times New Roman" panose="02020603050405020304" pitchFamily="18" charset="0"/>
                <a:cs typeface="Times New Roman" panose="02020603050405020304" pitchFamily="18" charset="0"/>
              </a:rPr>
              <a:t>1. Формировать у детей понятие «пожарная безопасность»;</a:t>
            </a:r>
          </a:p>
          <a:p>
            <a:r>
              <a:rPr lang="ru-RU" dirty="0">
                <a:latin typeface="Times New Roman" panose="02020603050405020304" pitchFamily="18" charset="0"/>
                <a:cs typeface="Times New Roman" panose="02020603050405020304" pitchFamily="18" charset="0"/>
              </a:rPr>
              <a:t>2. Проявлять познавательный интерес к профессии пожарного;</a:t>
            </a:r>
          </a:p>
          <a:p>
            <a:r>
              <a:rPr lang="ru-RU" dirty="0">
                <a:latin typeface="Times New Roman" panose="02020603050405020304" pitchFamily="18" charset="0"/>
                <a:cs typeface="Times New Roman" panose="02020603050405020304" pitchFamily="18" charset="0"/>
              </a:rPr>
              <a:t>3. Воспитывать взаимопомощь, доброжелательное отношение друг к другу, гордость за людей данной профессии;</a:t>
            </a:r>
          </a:p>
          <a:p>
            <a:r>
              <a:rPr lang="ru-RU" dirty="0">
                <a:latin typeface="Times New Roman" panose="02020603050405020304" pitchFamily="18" charset="0"/>
                <a:cs typeface="Times New Roman" panose="02020603050405020304" pitchFamily="18" charset="0"/>
              </a:rPr>
              <a:t>4. Закреплять правила пожарной безопасности в НОД, в дидактических и подвижных играх.</a:t>
            </a:r>
          </a:p>
          <a:p>
            <a:r>
              <a:rPr lang="ru-RU" b="1" dirty="0">
                <a:latin typeface="Times New Roman" panose="02020603050405020304" pitchFamily="18" charset="0"/>
                <a:cs typeface="Times New Roman" panose="02020603050405020304" pitchFamily="18" charset="0"/>
              </a:rPr>
              <a:t>Для родителей:</a:t>
            </a:r>
          </a:p>
          <a:p>
            <a:r>
              <a:rPr lang="ru-RU" dirty="0">
                <a:latin typeface="Times New Roman" panose="02020603050405020304" pitchFamily="18" charset="0"/>
                <a:cs typeface="Times New Roman" panose="02020603050405020304" pitchFamily="18" charset="0"/>
              </a:rPr>
              <a:t>1. Повышение педагогической культуры родителей, установление с ними доверительных и партнерских отношений;</a:t>
            </a:r>
          </a:p>
          <a:p>
            <a:r>
              <a:rPr lang="ru-RU" dirty="0">
                <a:latin typeface="Times New Roman" panose="02020603050405020304" pitchFamily="18" charset="0"/>
                <a:cs typeface="Times New Roman" panose="02020603050405020304" pitchFamily="18" charset="0"/>
              </a:rPr>
              <a:t>2. Обогащение родительского опыта приемами взаимодействия и сотрудничества с ребенком в семье.</a:t>
            </a:r>
          </a:p>
          <a:p>
            <a:endParaRPr lang="ru-RU" dirty="0"/>
          </a:p>
        </p:txBody>
      </p:sp>
    </p:spTree>
    <p:extLst>
      <p:ext uri="{BB962C8B-B14F-4D97-AF65-F5344CB8AC3E}">
        <p14:creationId xmlns:p14="http://schemas.microsoft.com/office/powerpoint/2010/main" val="4247219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2613B87-67E9-4B2B-8DDF-EDB61112398E}"/>
              </a:ext>
            </a:extLst>
          </p:cNvPr>
          <p:cNvPicPr>
            <a:picLocks noChangeAspect="1"/>
          </p:cNvPicPr>
          <p:nvPr/>
        </p:nvPicPr>
        <p:blipFill rotWithShape="1">
          <a:blip r:embed="rId2">
            <a:extLst>
              <a:ext uri="{28A0092B-C50C-407E-A947-70E740481C1C}">
                <a14:useLocalDpi xmlns:a14="http://schemas.microsoft.com/office/drawing/2010/main" val="0"/>
              </a:ext>
            </a:extLst>
          </a:blip>
          <a:srcRect b="46667"/>
          <a:stretch/>
        </p:blipFill>
        <p:spPr>
          <a:xfrm>
            <a:off x="0" y="0"/>
            <a:ext cx="12192000" cy="6858000"/>
          </a:xfrm>
          <a:prstGeom prst="rect">
            <a:avLst/>
          </a:prstGeom>
        </p:spPr>
      </p:pic>
      <p:sp>
        <p:nvSpPr>
          <p:cNvPr id="5" name="TextBox 4">
            <a:extLst>
              <a:ext uri="{FF2B5EF4-FFF2-40B4-BE49-F238E27FC236}">
                <a16:creationId xmlns:a16="http://schemas.microsoft.com/office/drawing/2014/main" id="{6D18293D-3844-4F26-B224-69A9F652C937}"/>
              </a:ext>
            </a:extLst>
          </p:cNvPr>
          <p:cNvSpPr txBox="1"/>
          <p:nvPr/>
        </p:nvSpPr>
        <p:spPr>
          <a:xfrm>
            <a:off x="645458" y="836068"/>
            <a:ext cx="10632142" cy="3451907"/>
          </a:xfrm>
          <a:prstGeom prst="rect">
            <a:avLst/>
          </a:prstGeom>
          <a:noFill/>
        </p:spPr>
        <p:txBody>
          <a:bodyPr wrap="square">
            <a:spAutoFit/>
          </a:bodyPr>
          <a:lstStyle/>
          <a:p>
            <a:pPr indent="228600">
              <a:lnSpc>
                <a:spcPct val="115000"/>
              </a:lnSpc>
              <a:spcAft>
                <a:spcPts val="1000"/>
              </a:spcAft>
            </a:pPr>
            <a:r>
              <a:rPr lang="ru-RU" i="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Продукты реализации проекта:</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nSpc>
                <a:spcPct val="115000"/>
              </a:lnSpc>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1. Разработка конспектов занятий и тематических бесед по теме «Пожарная безопасность»;</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nSpc>
                <a:spcPct val="115000"/>
              </a:lnSpc>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2. Игровая деятельность;</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nSpc>
                <a:spcPct val="115000"/>
              </a:lnSpc>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3. Выполнение работ по изобразительной деятельности;</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nSpc>
                <a:spcPct val="115000"/>
              </a:lnSpc>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4. Проведение досугов – развлечений;</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nSpc>
                <a:spcPct val="115000"/>
              </a:lnSpc>
              <a:spcAft>
                <a:spcPts val="1000"/>
              </a:spcAft>
            </a:pPr>
            <a:r>
              <a:rPr lang="ru-RU"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5. Памятка «Спички детям не игрушка».</a:t>
            </a:r>
          </a:p>
          <a:p>
            <a:pPr indent="228600">
              <a:lnSpc>
                <a:spcPct val="115000"/>
              </a:lnSpc>
              <a:spcAft>
                <a:spcPts val="1000"/>
              </a:spcAft>
            </a:pPr>
            <a:r>
              <a:rPr lang="ru-RU" dirty="0">
                <a:solidFill>
                  <a:srgbClr val="111111"/>
                </a:solidFill>
                <a:latin typeface="Times New Roman" panose="02020603050405020304" pitchFamily="18" charset="0"/>
                <a:ea typeface="Calibri" panose="020F0502020204030204" pitchFamily="34" charset="0"/>
                <a:cs typeface="Times New Roman" panose="02020603050405020304" pitchFamily="18" charset="0"/>
              </a:rPr>
              <a:t>6.Сотрудничество с пожарной частью №18</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nSpc>
                <a:spcPct val="115000"/>
              </a:lnSpc>
              <a:spcAft>
                <a:spcPts val="1000"/>
              </a:spcAft>
            </a:pPr>
            <a:r>
              <a:rPr lang="ru-RU" sz="1400" b="1"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D1EB705B-22C8-4646-B945-01C077ED6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528" y="2613814"/>
            <a:ext cx="5316071" cy="3987054"/>
          </a:xfrm>
          <a:prstGeom prst="rect">
            <a:avLst/>
          </a:prstGeom>
        </p:spPr>
      </p:pic>
    </p:spTree>
    <p:extLst>
      <p:ext uri="{BB962C8B-B14F-4D97-AF65-F5344CB8AC3E}">
        <p14:creationId xmlns:p14="http://schemas.microsoft.com/office/powerpoint/2010/main" val="230991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2D846F89-6AAA-43E1-8969-616D7253AF74}"/>
              </a:ext>
            </a:extLst>
          </p:cNvPr>
          <p:cNvPicPr>
            <a:picLocks noChangeAspect="1"/>
          </p:cNvPicPr>
          <p:nvPr/>
        </p:nvPicPr>
        <p:blipFill rotWithShape="1">
          <a:blip r:embed="rId2">
            <a:extLst>
              <a:ext uri="{28A0092B-C50C-407E-A947-70E740481C1C}">
                <a14:useLocalDpi xmlns:a14="http://schemas.microsoft.com/office/drawing/2010/main" val="0"/>
              </a:ext>
            </a:extLst>
          </a:blip>
          <a:srcRect b="46667"/>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0853FFBF-DCF2-43A7-95D0-4A055DC9F820}"/>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075E8FF5-CC4F-4FBD-8101-A81AF9A1BD5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216" y="365125"/>
            <a:ext cx="5801784" cy="4351338"/>
          </a:xfrm>
        </p:spPr>
      </p:pic>
      <p:pic>
        <p:nvPicPr>
          <p:cNvPr id="7" name="Рисунок 6">
            <a:extLst>
              <a:ext uri="{FF2B5EF4-FFF2-40B4-BE49-F238E27FC236}">
                <a16:creationId xmlns:a16="http://schemas.microsoft.com/office/drawing/2014/main" id="{973E365B-7CE2-4005-8799-DC66D0AC8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8024" y="2540794"/>
            <a:ext cx="5299760" cy="3974820"/>
          </a:xfrm>
          <a:prstGeom prst="rect">
            <a:avLst/>
          </a:prstGeom>
        </p:spPr>
      </p:pic>
    </p:spTree>
    <p:extLst>
      <p:ext uri="{BB962C8B-B14F-4D97-AF65-F5344CB8AC3E}">
        <p14:creationId xmlns:p14="http://schemas.microsoft.com/office/powerpoint/2010/main" val="28284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65770F8-D3A2-4850-B0CA-51C8B1893DB9}"/>
              </a:ext>
            </a:extLst>
          </p:cNvPr>
          <p:cNvPicPr>
            <a:picLocks noChangeAspect="1"/>
          </p:cNvPicPr>
          <p:nvPr/>
        </p:nvPicPr>
        <p:blipFill rotWithShape="1">
          <a:blip r:embed="rId2">
            <a:extLst>
              <a:ext uri="{28A0092B-C50C-407E-A947-70E740481C1C}">
                <a14:useLocalDpi xmlns:a14="http://schemas.microsoft.com/office/drawing/2010/main" val="0"/>
              </a:ext>
            </a:extLst>
          </a:blip>
          <a:srcRect b="46667"/>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BAACD87E-084E-4582-A751-3C859B1551A0}"/>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98BA25CC-2477-41D2-84BC-FF5A644CE3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216" y="365125"/>
            <a:ext cx="5801784" cy="4351338"/>
          </a:xfrm>
        </p:spPr>
      </p:pic>
      <p:pic>
        <p:nvPicPr>
          <p:cNvPr id="7" name="Рисунок 6">
            <a:extLst>
              <a:ext uri="{FF2B5EF4-FFF2-40B4-BE49-F238E27FC236}">
                <a16:creationId xmlns:a16="http://schemas.microsoft.com/office/drawing/2014/main" id="{6DB6666C-54F4-41EE-BDE7-E161D80D4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784" y="2097742"/>
            <a:ext cx="5143000" cy="3857250"/>
          </a:xfrm>
          <a:prstGeom prst="rect">
            <a:avLst/>
          </a:prstGeom>
        </p:spPr>
      </p:pic>
    </p:spTree>
    <p:extLst>
      <p:ext uri="{BB962C8B-B14F-4D97-AF65-F5344CB8AC3E}">
        <p14:creationId xmlns:p14="http://schemas.microsoft.com/office/powerpoint/2010/main" val="31265924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488</Words>
  <Application>Microsoft Office PowerPoint</Application>
  <PresentationFormat>Широкоэкранный</PresentationFormat>
  <Paragraphs>39</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делал брат</dc:creator>
  <cp:lastModifiedBy>делал брат</cp:lastModifiedBy>
  <cp:revision>2</cp:revision>
  <dcterms:created xsi:type="dcterms:W3CDTF">2025-01-26T12:37:43Z</dcterms:created>
  <dcterms:modified xsi:type="dcterms:W3CDTF">2025-01-26T12:48:04Z</dcterms:modified>
</cp:coreProperties>
</file>