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9" r:id="rId11"/>
    <p:sldId id="265" r:id="rId12"/>
    <p:sldId id="270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122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чт 25.03.21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27984" y="4941168"/>
            <a:ext cx="4320479" cy="136815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 воспитателя МДОУ «Детский сад № 8» Копыловой Светланы Валерьевны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714859" cy="1368152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Технология конструктивной деятельности детей по программе «Развитие»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45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7"/>
            <a:ext cx="8208912" cy="6108979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3. Обучение действиям </a:t>
            </a:r>
            <a:r>
              <a:rPr lang="ru-RU" i="1" dirty="0">
                <a:solidFill>
                  <a:srgbClr val="002060"/>
                </a:solidFill>
              </a:rPr>
              <a:t>построения графических моделей </a:t>
            </a:r>
            <a:r>
              <a:rPr lang="ru-RU" dirty="0">
                <a:solidFill>
                  <a:srgbClr val="002060"/>
                </a:solidFill>
              </a:rPr>
              <a:t>объектов с помощью специальных трафаретов с вырезами, соответствующими по форме основным деталям строителя. Обучение составлению графических моделей проводится на основе анализа конкретного образца предмета или постройки (основной тип задач для детей данного возраста).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4. Обучение детей внесению в конструкции и их графические изображения элементов символизации и художественной выразительности.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Следует иметь в виду, что конструирование из строительного материала хорошо сочетается со многими другими видами детской деятельности и может быть включено в сюжетную игру и игру-драматизацию, в проведение аттракционов на вечерах досуга и оформление различных помещений и игровых уголков, в проведение комплексных занятий, объединяющих эту деятельность со слушанием музыки или литературных произведений, изготовлением аппликаций, поделок из природного и бросового материала и др. 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817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5949280"/>
            <a:ext cx="6512511" cy="648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Особое </a:t>
            </a:r>
            <a:r>
              <a:rPr lang="ru-RU" sz="1800" dirty="0">
                <a:solidFill>
                  <a:srgbClr val="002060"/>
                </a:solidFill>
              </a:rPr>
              <a:t>значение в работе </a:t>
            </a:r>
            <a:r>
              <a:rPr lang="ru-RU" sz="1800" b="1" u="sng" dirty="0">
                <a:solidFill>
                  <a:srgbClr val="002060"/>
                </a:solidFill>
              </a:rPr>
              <a:t>с </a:t>
            </a:r>
            <a:r>
              <a:rPr lang="ru-RU" sz="1800" b="1" i="1" u="sng" dirty="0">
                <a:solidFill>
                  <a:srgbClr val="002060"/>
                </a:solidFill>
              </a:rPr>
              <a:t>детьми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подготовительного возраста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придается составлению и </a:t>
            </a:r>
            <a:r>
              <a:rPr lang="ru-RU" sz="1800" dirty="0" smtClean="0">
                <a:solidFill>
                  <a:srgbClr val="002060"/>
                </a:solidFill>
              </a:rPr>
              <a:t>соотнесению </a:t>
            </a:r>
            <a:r>
              <a:rPr lang="ru-RU" sz="1800" dirty="0">
                <a:solidFill>
                  <a:srgbClr val="002060"/>
                </a:solidFill>
              </a:rPr>
              <a:t>между собой схематических изображений постройки с трех разных позиций (вид спереди, сверху и сбоку). Это приучает детей видеть предмет с разных сторон, получать о нем более полную информацию, соотносить между собой разные его изображения, проделывать ряд сложных интегрирующих (объединяющих) операций с полученными образами в уме. </a:t>
            </a:r>
          </a:p>
          <a:p>
            <a:pPr marL="4572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Основные типы обучающих заданий: </a:t>
            </a:r>
          </a:p>
          <a:p>
            <a:pPr marL="4572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1. Графическое схематическое изображение конструкции, создание схемы конструкции по предметному изображению (рисунку). </a:t>
            </a:r>
          </a:p>
          <a:p>
            <a:pPr marL="4572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2. Перевод схем одного вида в схемы другого вида (контурных – в расчлененные, вид сбоку – в вид спереди и сверху (основной тип задач для детей данного возраста</a:t>
            </a:r>
            <a:r>
              <a:rPr lang="ru-RU" sz="1800" dirty="0" smtClean="0">
                <a:solidFill>
                  <a:srgbClr val="002060"/>
                </a:solidFill>
              </a:rPr>
              <a:t>).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1\Desktop\Новая папка\IMG-62b4fcd946b0b626479f44ff405ad77c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21088"/>
            <a:ext cx="216024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583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3. Создание постройки по двум схемам (вид сбоку и сверху, сверху и спереди, сбоку и спереди).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</a:t>
            </a:r>
            <a:r>
              <a:rPr lang="ru-RU" dirty="0">
                <a:solidFill>
                  <a:srgbClr val="002060"/>
                </a:solidFill>
              </a:rPr>
              <a:t>. Знакомство с элементами архитектуры, включение элементов различных архитектурных стилей в постройки. 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C:\Users\1\Desktop\Новая папка\IMG-a2cccad8f9028e3da30b30bb25bd0b5f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11960" y="1556792"/>
            <a:ext cx="33843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1\Desktop\Новая папка\IMG-7e4de21b86e97c0e2a1d1601262500db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3"/>
            <a:ext cx="2643758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60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8136904" cy="54726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Благодаря </a:t>
            </a:r>
            <a:r>
              <a:rPr lang="ru-RU" dirty="0">
                <a:solidFill>
                  <a:srgbClr val="002060"/>
                </a:solidFill>
              </a:rPr>
              <a:t>использованию разнообразных форм работы с графическими моделями у детей этого возраста интенсивно формируется «внутренний план действий», т.е. способность конструировать объекты «в уме», в плане воображения.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Главное </a:t>
            </a:r>
            <a:r>
              <a:rPr lang="ru-RU" dirty="0">
                <a:solidFill>
                  <a:srgbClr val="002060"/>
                </a:solidFill>
              </a:rPr>
              <a:t>– а)научить детей четко анализировать предложенный им конкретный или графический образец постройки,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б)выделять </a:t>
            </a:r>
            <a:r>
              <a:rPr lang="ru-RU" dirty="0">
                <a:solidFill>
                  <a:srgbClr val="002060"/>
                </a:solidFill>
              </a:rPr>
              <a:t>моделируемые в нем существенные для предмета связи,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в)использовать </a:t>
            </a:r>
            <a:r>
              <a:rPr lang="ru-RU" dirty="0">
                <a:solidFill>
                  <a:srgbClr val="002060"/>
                </a:solidFill>
              </a:rPr>
              <a:t>схематические изображения в качестве внешней опоры при создании конструкции в уме и соотносить созданный образ предмета с реальными условиями конструктивной деятельности,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г)вносить </a:t>
            </a:r>
            <a:r>
              <a:rPr lang="ru-RU" dirty="0">
                <a:solidFill>
                  <a:srgbClr val="002060"/>
                </a:solidFill>
              </a:rPr>
              <a:t>в него изменения, соответствующие новым условиям задачи. </a:t>
            </a:r>
          </a:p>
        </p:txBody>
      </p:sp>
    </p:spTree>
    <p:extLst>
      <p:ext uri="{BB962C8B-B14F-4D97-AF65-F5344CB8AC3E}">
        <p14:creationId xmlns:p14="http://schemas.microsoft.com/office/powerpoint/2010/main" xmlns="" val="2870888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5400" b="1" i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Спасибо за внимание!</a:t>
            </a:r>
            <a:endParaRPr lang="ru-RU" sz="5400" b="1" i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21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848872" cy="5832648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общей системе образовательно-развивающей работы с детьми дошкольного возраста (от 3 до 7 лет) значительное место отводится детскому конструированию как деятельности </a:t>
            </a:r>
            <a:r>
              <a:rPr lang="ru-RU" u="sng" dirty="0">
                <a:solidFill>
                  <a:srgbClr val="002060"/>
                </a:solidFill>
              </a:rPr>
              <a:t>продуктивной</a:t>
            </a:r>
            <a:r>
              <a:rPr lang="ru-RU" dirty="0">
                <a:solidFill>
                  <a:srgbClr val="002060"/>
                </a:solidFill>
              </a:rPr>
              <a:t>, т.е. направленной на определенную цель: создаваемый продукт. </a:t>
            </a:r>
            <a:r>
              <a:rPr lang="ru-RU" dirty="0" smtClean="0">
                <a:solidFill>
                  <a:srgbClr val="002060"/>
                </a:solidFill>
              </a:rPr>
              <a:t>Эта деятельность </a:t>
            </a:r>
            <a:r>
              <a:rPr lang="ru-RU" dirty="0">
                <a:solidFill>
                  <a:srgbClr val="002060"/>
                </a:solidFill>
              </a:rPr>
              <a:t>заключается в выполнении конструктивных задач на моделирование реальных объектов, т.е. на воспроизведение их свойств и структурных особенностей в постройках.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	Центральной </a:t>
            </a:r>
            <a:r>
              <a:rPr lang="ru-RU" dirty="0">
                <a:solidFill>
                  <a:srgbClr val="002060"/>
                </a:solidFill>
              </a:rPr>
              <a:t>задачей программы по конструированию является развитие у детей общих познавательных и творческих способностей, позволяющих успешно ориентироваться в условиях выполняемой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86577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08912" cy="58326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Основные </a:t>
            </a:r>
            <a:r>
              <a:rPr lang="ru-RU" dirty="0">
                <a:solidFill>
                  <a:srgbClr val="002060"/>
                </a:solidFill>
              </a:rPr>
              <a:t>направления работы, связанной с развитием указанных способностей, представлены в форме применения в конструировании </a:t>
            </a:r>
            <a:r>
              <a:rPr lang="ru-RU" b="1" i="1" dirty="0">
                <a:solidFill>
                  <a:srgbClr val="002060"/>
                </a:solidFill>
              </a:rPr>
              <a:t>действий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 определенным видом средств: </a:t>
            </a:r>
          </a:p>
          <a:p>
            <a:pPr marL="45720" indent="0">
              <a:buNone/>
            </a:pPr>
            <a:r>
              <a:rPr lang="ru-RU" i="1" dirty="0">
                <a:solidFill>
                  <a:srgbClr val="002060"/>
                </a:solidFill>
              </a:rPr>
              <a:t>1. </a:t>
            </a:r>
            <a:r>
              <a:rPr lang="ru-RU" b="1" i="1" dirty="0">
                <a:solidFill>
                  <a:srgbClr val="002060"/>
                </a:solidFill>
              </a:rPr>
              <a:t>Создание условий для развития у детей действий соотнесения эталонных образцов формы, пропорций, пространственных отношений с реальными предметами для выделения в них этих свойств. </a:t>
            </a:r>
            <a:r>
              <a:rPr lang="ru-RU" dirty="0">
                <a:solidFill>
                  <a:srgbClr val="002060"/>
                </a:solidFill>
              </a:rPr>
              <a:t>В качестве эталонных средств используется строительный материал, детали которого имеют четкую геометрическую форму, а также графические изображения этих </a:t>
            </a:r>
            <a:r>
              <a:rPr lang="ru-RU" dirty="0" smtClean="0">
                <a:solidFill>
                  <a:srgbClr val="002060"/>
                </a:solidFill>
              </a:rPr>
              <a:t>деталей</a:t>
            </a:r>
            <a:r>
              <a:rPr lang="ru-RU" dirty="0">
                <a:solidFill>
                  <a:srgbClr val="002060"/>
                </a:solidFill>
              </a:rPr>
              <a:t>. Развивается главным образом </a:t>
            </a:r>
            <a:r>
              <a:rPr lang="ru-RU" b="1" i="1" dirty="0">
                <a:solidFill>
                  <a:srgbClr val="002060"/>
                </a:solidFill>
              </a:rPr>
              <a:t>восприятие</a:t>
            </a:r>
            <a:r>
              <a:rPr lang="ru-RU" i="1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b="1" i="1" dirty="0">
                <a:solidFill>
                  <a:srgbClr val="002060"/>
                </a:solidFill>
              </a:rPr>
              <a:t>Организация действий замещения и моделирования. </a:t>
            </a:r>
            <a:r>
              <a:rPr lang="ru-RU" dirty="0">
                <a:solidFill>
                  <a:srgbClr val="002060"/>
                </a:solidFill>
              </a:rPr>
              <a:t>Они осуществляются в двух формах: предметной и графической. Предметные модели объектов, по существу, создаются в ходе самого практического конструирования из строительных деталей. Кроме предметных моделей, в конструировании используются графические модели (схематические изображения предметов), дающие более абстрактное и обобщенное представление об их свойствах. С такими моделями дети начинают работать в среднем дошкольном возрасте.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555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064896" cy="5616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3</a:t>
            </a:r>
            <a:r>
              <a:rPr lang="ru-RU" i="1" dirty="0">
                <a:solidFill>
                  <a:srgbClr val="002060"/>
                </a:solidFill>
              </a:rPr>
              <a:t>. </a:t>
            </a:r>
            <a:r>
              <a:rPr lang="ru-RU" b="1" i="1" dirty="0">
                <a:solidFill>
                  <a:srgbClr val="002060"/>
                </a:solidFill>
              </a:rPr>
              <a:t>Организация условий для творческого построения конструкций, создаваемых детьми по собственному замыслу, в том числе с использованием литературных и музыкальных произведений и символических средств. </a:t>
            </a:r>
            <a:r>
              <a:rPr lang="ru-RU" dirty="0">
                <a:solidFill>
                  <a:srgbClr val="002060"/>
                </a:solidFill>
              </a:rPr>
              <a:t>В символических постройках дети передают свое понимание действительности и эмоциональное отношение к предметам, характерам героев литературных произведений, игровым персонажам, отдельным событиям. Это одна из форм проявления детского творчества в конструировании. </a:t>
            </a:r>
          </a:p>
          <a:p>
            <a:pPr marL="45720" indent="0">
              <a:buNone/>
            </a:pPr>
            <a:r>
              <a:rPr lang="ru-RU" i="1" dirty="0">
                <a:solidFill>
                  <a:srgbClr val="002060"/>
                </a:solidFill>
              </a:rPr>
              <a:t>4. </a:t>
            </a:r>
            <a:r>
              <a:rPr lang="ru-RU" b="1" i="1" dirty="0">
                <a:solidFill>
                  <a:srgbClr val="002060"/>
                </a:solidFill>
              </a:rPr>
              <a:t>Применение в конструировании речевых средств</a:t>
            </a:r>
            <a:r>
              <a:rPr lang="ru-RU" i="1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В процессе детского конструирования речь используется для обозначения задачи, предмета, его частей и строительных деталей, описания плана последовательности действий при анализе образцов продукта деятельности и способов его построения.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508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165304"/>
            <a:ext cx="6512511" cy="432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496944" cy="619268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В </a:t>
            </a:r>
            <a:r>
              <a:rPr lang="ru-RU" b="1" i="1" u="sng" dirty="0">
                <a:solidFill>
                  <a:srgbClr val="002060"/>
                </a:solidFill>
              </a:rPr>
              <a:t>младшем дошкольном возрасте (3 - 4 года) </a:t>
            </a:r>
            <a:r>
              <a:rPr lang="ru-RU" dirty="0">
                <a:solidFill>
                  <a:srgbClr val="002060"/>
                </a:solidFill>
              </a:rPr>
              <a:t>дети осваивают действие практического моделирование предметов. Оно позволяет во внешней развернутой форме отрабатывать механизм развития познавательных способностей - моделирующее познавательное действие, которое состоит из следующих операций: </a:t>
            </a:r>
            <a:r>
              <a:rPr lang="ru-RU" i="1" dirty="0">
                <a:solidFill>
                  <a:srgbClr val="002060"/>
                </a:solidFill>
              </a:rPr>
              <a:t>анализ </a:t>
            </a:r>
            <a:r>
              <a:rPr lang="ru-RU" dirty="0">
                <a:solidFill>
                  <a:srgbClr val="002060"/>
                </a:solidFill>
              </a:rPr>
              <a:t>предмета как объекта в соответствии с его функциональным назначением и строением; </a:t>
            </a:r>
            <a:r>
              <a:rPr lang="ru-RU" i="1" dirty="0">
                <a:solidFill>
                  <a:srgbClr val="002060"/>
                </a:solidFill>
              </a:rPr>
              <a:t>замещения </a:t>
            </a:r>
            <a:r>
              <a:rPr lang="ru-RU" dirty="0">
                <a:solidFill>
                  <a:srgbClr val="002060"/>
                </a:solidFill>
              </a:rPr>
              <a:t>строительными деталями частей предмета; пространственного </a:t>
            </a:r>
            <a:r>
              <a:rPr lang="ru-RU" i="1" dirty="0">
                <a:solidFill>
                  <a:srgbClr val="002060"/>
                </a:solidFill>
              </a:rPr>
              <a:t>объединения </a:t>
            </a:r>
            <a:r>
              <a:rPr lang="ru-RU" dirty="0">
                <a:solidFill>
                  <a:srgbClr val="002060"/>
                </a:solidFill>
              </a:rPr>
              <a:t>деталей-заместителей в целостную структуру - конструкцию (модель) предмета; </a:t>
            </a:r>
            <a:r>
              <a:rPr lang="ru-RU" i="1" dirty="0">
                <a:solidFill>
                  <a:srgbClr val="002060"/>
                </a:solidFill>
              </a:rPr>
              <a:t>отнесения </a:t>
            </a:r>
            <a:r>
              <a:rPr lang="ru-RU" dirty="0">
                <a:solidFill>
                  <a:srgbClr val="002060"/>
                </a:solidFill>
              </a:rPr>
              <a:t>модели к реальности (т. е. использование ее в качестве образца для воспроизведения предмета) и </a:t>
            </a:r>
            <a:r>
              <a:rPr lang="ru-RU" i="1" dirty="0">
                <a:solidFill>
                  <a:srgbClr val="002060"/>
                </a:solidFill>
              </a:rPr>
              <a:t>преобразования </a:t>
            </a:r>
            <a:r>
              <a:rPr lang="ru-RU" dirty="0">
                <a:solidFill>
                  <a:srgbClr val="002060"/>
                </a:solidFill>
              </a:rPr>
              <a:t>модели (для создания нового представления о предмете).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Программа предусматривает использование в работе с детьми разных типов </a:t>
            </a:r>
            <a:r>
              <a:rPr lang="ru-RU" i="1" dirty="0">
                <a:solidFill>
                  <a:srgbClr val="002060"/>
                </a:solidFill>
              </a:rPr>
              <a:t>задач</a:t>
            </a:r>
            <a:r>
              <a:rPr lang="ru-RU" dirty="0">
                <a:solidFill>
                  <a:srgbClr val="002060"/>
                </a:solidFill>
              </a:rPr>
              <a:t>: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1. Обучение детей конструированию </a:t>
            </a:r>
            <a:r>
              <a:rPr lang="ru-RU" b="1" i="1" dirty="0">
                <a:solidFill>
                  <a:srgbClr val="002060"/>
                </a:solidFill>
              </a:rPr>
              <a:t>по показу способа </a:t>
            </a:r>
            <a:r>
              <a:rPr lang="ru-RU" dirty="0">
                <a:solidFill>
                  <a:srgbClr val="002060"/>
                </a:solidFill>
              </a:rPr>
              <a:t>построения,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2. Обучение детей конструированию </a:t>
            </a:r>
            <a:r>
              <a:rPr lang="ru-RU" b="1" i="1" dirty="0">
                <a:solidFill>
                  <a:srgbClr val="002060"/>
                </a:solidFill>
              </a:rPr>
              <a:t>по образцу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постройки (основной вид задания для данной возрастной группы),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3. Обучение детей конструированию по словесно и наглядно обозначенным требованиям к продукту («конструирование </a:t>
            </a:r>
            <a:r>
              <a:rPr lang="ru-RU" b="1" i="1" dirty="0">
                <a:solidFill>
                  <a:srgbClr val="002060"/>
                </a:solidFill>
              </a:rPr>
              <a:t>по условиям</a:t>
            </a:r>
            <a:r>
              <a:rPr lang="ru-RU" dirty="0">
                <a:solidFill>
                  <a:srgbClr val="002060"/>
                </a:solidFill>
              </a:rPr>
              <a:t>»),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4. Обучение детей конструированию </a:t>
            </a:r>
            <a:r>
              <a:rPr lang="ru-RU" b="1" i="1" dirty="0">
                <a:solidFill>
                  <a:srgbClr val="002060"/>
                </a:solidFill>
              </a:rPr>
              <a:t>по замыслу </a:t>
            </a:r>
            <a:r>
              <a:rPr lang="ru-RU" dirty="0">
                <a:solidFill>
                  <a:srgbClr val="002060"/>
                </a:solidFill>
              </a:rPr>
              <a:t>(творческие задания): конструирование по собственному замыслу; символическое изображение предмета, персонажа, ситуации; дополнение незавершенных конструкций; перестройка образца и др. </a:t>
            </a:r>
          </a:p>
        </p:txBody>
      </p:sp>
    </p:spTree>
    <p:extLst>
      <p:ext uri="{BB962C8B-B14F-4D97-AF65-F5344CB8AC3E}">
        <p14:creationId xmlns:p14="http://schemas.microsoft.com/office/powerpoint/2010/main" xmlns="" val="114287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021288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920880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Работа </a:t>
            </a:r>
            <a:r>
              <a:rPr lang="ru-RU" dirty="0">
                <a:solidFill>
                  <a:srgbClr val="002060"/>
                </a:solidFill>
              </a:rPr>
              <a:t>с детьми </a:t>
            </a:r>
            <a:r>
              <a:rPr lang="ru-RU" b="1" i="1" u="sng" dirty="0">
                <a:solidFill>
                  <a:srgbClr val="002060"/>
                </a:solidFill>
              </a:rPr>
              <a:t>среднего дошкольного возраста </a:t>
            </a:r>
            <a:r>
              <a:rPr lang="ru-RU" dirty="0">
                <a:solidFill>
                  <a:srgbClr val="002060"/>
                </a:solidFill>
              </a:rPr>
              <a:t>предусматривает решение следующих задач: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1. Обучение детей конструированию с использование графических моделей 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схематическое </a:t>
            </a:r>
            <a:r>
              <a:rPr lang="ru-RU" dirty="0">
                <a:solidFill>
                  <a:srgbClr val="002060"/>
                </a:solidFill>
              </a:rPr>
              <a:t>изображение деталей </a:t>
            </a:r>
            <a:r>
              <a:rPr lang="ru-RU" dirty="0" smtClean="0">
                <a:solidFill>
                  <a:srgbClr val="002060"/>
                </a:solidFill>
              </a:rPr>
              <a:t>конструктора;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1\Desktop\Новая папка\IMG-350056fbb7222d257e3610502798f20f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87688"/>
            <a:ext cx="2088232" cy="267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Новая папка\IMG-b91afed25a2cc45a2ba9bb7d0253e0cd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03576"/>
            <a:ext cx="2016224" cy="265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esktop\Новая папка\IMG-ce99932b4933160a4891ae7d9047b9ac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95632"/>
            <a:ext cx="1944216" cy="265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54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выбор </a:t>
            </a:r>
            <a:r>
              <a:rPr lang="ru-RU" dirty="0">
                <a:solidFill>
                  <a:srgbClr val="002060"/>
                </a:solidFill>
              </a:rPr>
              <a:t>из нескольких построек постройки, подходящей к схеме, конструирование по схеме;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i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i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использование готовых графический схем для построения конструкций (основной тип задач для детей данного возраста). 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C:\Users\1\Desktop\Новая папка\IMG-bef6f94bf0afc0b7b92056a5bdef0328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6277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Desktop\Новая папка\IMG-daa1b4dccad3cff3435bf1abec789b92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45720"/>
            <a:ext cx="2592288" cy="215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\Desktop\Новая папка\IMG-e2b3dd9e22072e18af8fb51702a22e7a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25202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\Desktop\Новая папка\IMG-9615a2f37edcc6dba3b659b92a6dc131-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80520"/>
            <a:ext cx="216024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\Desktop\Новая папка\IMG-844d1ca4c799b1d6761f0b6a96bc43ba-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80520"/>
            <a:ext cx="216024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1\Desktop\Новая папка\IMG-a90f9e5e7d3cf69ff9f773305a6300a0-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80520"/>
            <a:ext cx="216024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1\Desktop\Новая папка\IMG-337fe8d38ec57c0ff9002eea32d3df53-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80520"/>
            <a:ext cx="216024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067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20880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Обучение детей </a:t>
            </a:r>
            <a:r>
              <a:rPr lang="ru-RU" b="1" i="1" dirty="0">
                <a:solidFill>
                  <a:srgbClr val="002060"/>
                </a:solidFill>
              </a:rPr>
              <a:t>конструированию по замыслу</a:t>
            </a:r>
            <a:r>
              <a:rPr lang="ru-RU" i="1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Такие действия направлены на создание новых образов предметного мира путем преобразования имеющихся о нем представлений. Для этой цели используются разные типы творческих заданий: на разработку собственного замысла конструкции, на завершение незаконченной постройки, на дополнение и изменение заданного образца новыми элементами.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3. Обучение детей конструированию путем </a:t>
            </a:r>
            <a:r>
              <a:rPr lang="ru-RU" b="1" i="1" dirty="0">
                <a:solidFill>
                  <a:srgbClr val="002060"/>
                </a:solidFill>
              </a:rPr>
              <a:t>символизации.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Дети овладевают умением создавать творческие постройки, отражающие их индивидуальное восприятие и эмоциональное отношение к миру. Такие символические конструкции создаются детьми в процессе специальных игровых заданий на символическое замещение одних предметов другими и создание построек по </a:t>
            </a:r>
            <a:r>
              <a:rPr lang="ru-RU">
                <a:solidFill>
                  <a:srgbClr val="002060"/>
                </a:solidFill>
              </a:rPr>
              <a:t>мотивам </a:t>
            </a:r>
            <a:r>
              <a:rPr lang="ru-RU" smtClean="0">
                <a:solidFill>
                  <a:srgbClr val="002060"/>
                </a:solidFill>
              </a:rPr>
              <a:t>литературных </a:t>
            </a:r>
            <a:r>
              <a:rPr lang="ru-RU" dirty="0">
                <a:solidFill>
                  <a:srgbClr val="002060"/>
                </a:solidFill>
              </a:rPr>
              <a:t>произведений.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28886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6093296"/>
            <a:ext cx="6512511" cy="432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280920" cy="6120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В </a:t>
            </a:r>
            <a:r>
              <a:rPr lang="ru-RU" sz="2400" b="1" i="1" u="sng" dirty="0">
                <a:solidFill>
                  <a:srgbClr val="002060"/>
                </a:solidFill>
              </a:rPr>
              <a:t>старшей группе </a:t>
            </a:r>
            <a:r>
              <a:rPr lang="ru-RU" sz="2400" dirty="0">
                <a:solidFill>
                  <a:srgbClr val="002060"/>
                </a:solidFill>
              </a:rPr>
              <a:t>в качестве основных предусмотрены следующие виды работы: 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 Закрепление </a:t>
            </a:r>
            <a:r>
              <a:rPr lang="ru-RU" dirty="0">
                <a:solidFill>
                  <a:srgbClr val="002060"/>
                </a:solidFill>
              </a:rPr>
              <a:t>представлений детей об особенностях простейших графических моделей (схемы предмета, схемы-развертки).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502920" indent="-45720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502920" indent="-457200">
              <a:buAutoNum type="arabicPeriod"/>
            </a:pPr>
            <a:endParaRPr lang="ru-RU" dirty="0">
              <a:solidFill>
                <a:srgbClr val="002060"/>
              </a:solidFill>
            </a:endParaRPr>
          </a:p>
          <a:p>
            <a:pPr marL="502920" indent="-45720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Обучение детей способам применения готовых графических моделей для ориентировки в особенностях конструируемого предмета, </a:t>
            </a:r>
            <a:r>
              <a:rPr lang="ru-RU" i="1" dirty="0">
                <a:solidFill>
                  <a:srgbClr val="002060"/>
                </a:solidFill>
              </a:rPr>
              <a:t>конструирование по готовым схемам.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1\Desktop\Новая папка\IMG-1847f6845be3f86466c651abf8e8e86a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21349"/>
            <a:ext cx="316835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108169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1047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Технология конструктивной деятельности детей по программе «Развитие»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конструктивной деятельности детей по программе «Развитие»</dc:title>
  <dc:creator>1</dc:creator>
  <cp:lastModifiedBy>ELENA</cp:lastModifiedBy>
  <cp:revision>16</cp:revision>
  <dcterms:created xsi:type="dcterms:W3CDTF">2019-10-19T14:22:01Z</dcterms:created>
  <dcterms:modified xsi:type="dcterms:W3CDTF">2021-03-25T08:41:16Z</dcterms:modified>
</cp:coreProperties>
</file>