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9" autoAdjust="0"/>
    <p:restoredTop sz="94660"/>
  </p:normalViewPr>
  <p:slideViewPr>
    <p:cSldViewPr snapToGrid="0">
      <p:cViewPr varScale="1">
        <p:scale>
          <a:sx n="48" d="100"/>
          <a:sy n="48" d="100"/>
        </p:scale>
        <p:origin x="1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5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42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2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48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05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61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99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88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03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0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6EEE7-1435-43FE-B00B-8AA397C735F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C4F61-BA1A-41C2-8B1D-F784D6A6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5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0058" y="1278294"/>
            <a:ext cx="9277942" cy="3144415"/>
          </a:xfrm>
        </p:spPr>
        <p:txBody>
          <a:bodyPr>
            <a:normAutofit/>
          </a:bodyPr>
          <a:lstStyle/>
          <a:p>
            <a:pPr marL="779780" marR="391160">
              <a:spcBef>
                <a:spcPts val="345"/>
              </a:spcBef>
              <a:spcAft>
                <a:spcPts val="0"/>
              </a:spcAft>
            </a:pPr>
            <a:r>
              <a:rPr lang="ru-RU" sz="4400" b="1" dirty="0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«М</a:t>
            </a:r>
            <a:r>
              <a:rPr lang="ru-RU" sz="4400" b="1" dirty="0">
                <a:solidFill>
                  <a:srgbClr val="FF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узыкальная капель»</a:t>
            </a:r>
            <a:br>
              <a:rPr lang="ru-RU" sz="4000" b="1" dirty="0">
                <a:solidFill>
                  <a:srgbClr val="FF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Дополнительная</a:t>
            </a:r>
            <a:b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общеразвивающая</a:t>
            </a:r>
            <a:r>
              <a:rPr lang="ru-RU" sz="2200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b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 вокально-исполнительскому искусству</a:t>
            </a:r>
            <a:r>
              <a:rPr lang="ru-RU" sz="2200" b="1" spc="-4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элементами</a:t>
            </a:r>
            <a:r>
              <a:rPr lang="ru-RU" sz="22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вокалотерапии</a:t>
            </a:r>
            <a:b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детей младшего дошкольного возраста (3-4 года)</a:t>
            </a:r>
            <a:br>
              <a:rPr lang="ru-RU" sz="2200" b="1" dirty="0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spc="-435" dirty="0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Срок</a:t>
            </a:r>
            <a:r>
              <a:rPr lang="ru-RU" sz="22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</a:t>
            </a:r>
            <a:r>
              <a:rPr lang="ru-RU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2200" b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- 1</a:t>
            </a:r>
            <a:r>
              <a:rPr lang="ru-RU" sz="22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8739" y="5024942"/>
            <a:ext cx="9349678" cy="992392"/>
          </a:xfrm>
        </p:spPr>
        <p:txBody>
          <a:bodyPr>
            <a:normAutofit fontScale="92500" lnSpcReduction="20000"/>
          </a:bodyPr>
          <a:lstStyle/>
          <a:p>
            <a:pPr lvl="0" indent="-319088" algn="r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3A447"/>
              </a:buClr>
              <a:buSzPct val="60000"/>
            </a:pPr>
            <a:r>
              <a:rPr lang="ru-RU" dirty="0">
                <a:solidFill>
                  <a:srgbClr val="444D26">
                    <a:lumMod val="75000"/>
                  </a:srgbClr>
                </a:solidFill>
                <a:latin typeface="Calibri" panose="020F0502020204030204" pitchFamily="34" charset="0"/>
              </a:rPr>
              <a:t>Презентацию подготовила: Миронова Е.В.,</a:t>
            </a:r>
          </a:p>
          <a:p>
            <a:pPr lvl="0" indent="-319088" algn="r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3A447"/>
              </a:buClr>
              <a:buSzPct val="60000"/>
            </a:pPr>
            <a:r>
              <a:rPr lang="ru-RU" dirty="0">
                <a:solidFill>
                  <a:srgbClr val="444D26">
                    <a:lumMod val="75000"/>
                  </a:srgbClr>
                </a:solidFill>
                <a:latin typeface="Calibri" panose="020F0502020204030204" pitchFamily="34" charset="0"/>
              </a:rPr>
              <a:t>Музыкальный руководитель</a:t>
            </a:r>
          </a:p>
          <a:p>
            <a:pPr lvl="0" indent="-319088" algn="r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3A447"/>
              </a:buClr>
              <a:buSzPct val="60000"/>
            </a:pPr>
            <a:r>
              <a:rPr lang="ru-RU" dirty="0">
                <a:solidFill>
                  <a:srgbClr val="444D26">
                    <a:lumMod val="75000"/>
                  </a:srgbClr>
                </a:solidFill>
                <a:latin typeface="Calibri" panose="020F0502020204030204" pitchFamily="34" charset="0"/>
              </a:rPr>
              <a:t> 1 квалификационной категории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06206" y="6152700"/>
            <a:ext cx="201048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2200" b="1" kern="0" dirty="0">
                <a:solidFill>
                  <a:srgbClr val="444D26">
                    <a:lumMod val="75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ru-RU" sz="2200" kern="0" dirty="0">
                <a:solidFill>
                  <a:prstClr val="black"/>
                </a:solidFill>
                <a:latin typeface="Calibri" panose="020F0502020204030204" pitchFamily="34" charset="0"/>
              </a:rPr>
              <a:t>Октябрь, 2024 </a:t>
            </a:r>
            <a:endParaRPr lang="ru-RU" kern="0" dirty="0">
              <a:solidFill>
                <a:prstClr val="black"/>
              </a:solidFill>
            </a:endParaRPr>
          </a:p>
        </p:txBody>
      </p:sp>
      <p:pic>
        <p:nvPicPr>
          <p:cNvPr id="7" name="imag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0361" y="4333461"/>
            <a:ext cx="3526569" cy="168387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0239D10-2DAC-A42C-4D72-3ABFFDA3AD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86" y="1"/>
            <a:ext cx="1785199" cy="16826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91C09E1-A2E0-3AE9-43C1-9979DFC59F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3645" y="-1271"/>
            <a:ext cx="9076806" cy="168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09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Актуальность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0870" marR="213360" indent="0" algn="just">
              <a:lnSpc>
                <a:spcPct val="115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современных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методов,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приемов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технологий,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формирующих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вокальную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культуру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исполнительское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мастерство</a:t>
            </a:r>
            <a:r>
              <a:rPr lang="ru-RU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дошкольников,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которые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только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помогают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творческому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процессу,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имеют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профилактически-оздоровительный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эффект: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корректируют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эмоционально-личностные качества и гармонизируют все важнейшие системы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детского</a:t>
            </a:r>
            <a:r>
              <a:rPr lang="ru-RU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51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Цель и задачи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95954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младшего дошкольного возраста основам вокально-исполнительского искусства 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певческим навыкам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условиях доступной предметно-развивающей среды и психологического комфорта ДОО с применением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игровых технологий.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213360" lvl="0" indent="0">
              <a:lnSpc>
                <a:spcPct val="115000"/>
              </a:lnSpc>
              <a:spcBef>
                <a:spcPts val="235"/>
              </a:spcBef>
              <a:spcAft>
                <a:spcPts val="0"/>
              </a:spcAft>
              <a:buSzPts val="1400"/>
              <a:buNone/>
              <a:tabLst>
                <a:tab pos="1184910" algn="l"/>
                <a:tab pos="1185545" algn="l"/>
                <a:tab pos="2002155" algn="l"/>
                <a:tab pos="3300730" algn="l"/>
                <a:tab pos="4175760" algn="l"/>
                <a:tab pos="5664835" algn="l"/>
                <a:tab pos="6462395" algn="l"/>
              </a:tabLs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0" marR="213360" lvl="0" indent="0">
              <a:lnSpc>
                <a:spcPct val="115000"/>
              </a:lnSpc>
              <a:spcBef>
                <a:spcPts val="235"/>
              </a:spcBef>
              <a:spcAft>
                <a:spcPts val="0"/>
              </a:spcAft>
              <a:buSzPts val="1400"/>
              <a:buNone/>
              <a:tabLst>
                <a:tab pos="1184910" algn="l"/>
                <a:tab pos="1185545" algn="l"/>
                <a:tab pos="2002155" algn="l"/>
                <a:tab pos="3300730" algn="l"/>
                <a:tab pos="4175760" algn="l"/>
                <a:tab pos="5664835" algn="l"/>
                <a:tab pos="646239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 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ладение элементарными  навыками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звукообразования,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речевого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певческого</a:t>
            </a:r>
            <a:r>
              <a:rPr lang="ru-RU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дыхания,</a:t>
            </a:r>
            <a:r>
              <a:rPr lang="ru-RU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213360" lvl="0" indent="0">
              <a:lnSpc>
                <a:spcPct val="115000"/>
              </a:lnSpc>
              <a:spcBef>
                <a:spcPts val="235"/>
              </a:spcBef>
              <a:spcAft>
                <a:spcPts val="0"/>
              </a:spcAft>
              <a:buSzPts val="1400"/>
              <a:buNone/>
              <a:tabLst>
                <a:tab pos="1184910" algn="l"/>
                <a:tab pos="1185545" algn="l"/>
                <a:tab pos="2002155" algn="l"/>
                <a:tab pos="3300730" algn="l"/>
                <a:tab pos="4175760" algn="l"/>
                <a:tab pos="5664835" algn="l"/>
                <a:tab pos="6462395" algn="l"/>
              </a:tabLst>
            </a:pPr>
            <a:r>
              <a:rPr lang="ru-RU" sz="2000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чистоты</a:t>
            </a:r>
            <a:r>
              <a:rPr lang="ru-RU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интонирования;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21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7442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устойчивого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интереса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пению;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8440" lvl="0" indent="-342900">
              <a:lnSpc>
                <a:spcPct val="115000"/>
              </a:lnSpc>
              <a:spcBef>
                <a:spcPts val="21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207770" algn="l"/>
                <a:tab pos="1208405" algn="l"/>
                <a:tab pos="2054225" algn="l"/>
                <a:tab pos="3126105" algn="l"/>
                <a:tab pos="4148455" algn="l"/>
                <a:tab pos="4825365" algn="l"/>
                <a:tab pos="5099685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	природного	певческого	голоса	и	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вокально-слуховой</a:t>
            </a:r>
            <a:r>
              <a:rPr lang="ru-RU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координации,</a:t>
            </a:r>
          </a:p>
          <a:p>
            <a:pPr marL="342900" lvl="0" indent="-342900"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7442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</a:t>
            </a:r>
            <a:r>
              <a:rPr lang="ru-RU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правильной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осанки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певческой</a:t>
            </a:r>
            <a:r>
              <a:rPr lang="ru-RU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позиции.</a:t>
            </a:r>
          </a:p>
          <a:p>
            <a:pPr marL="342900" marR="218440" lvl="0" indent="-342900">
              <a:lnSpc>
                <a:spcPct val="115000"/>
              </a:lnSpc>
              <a:spcBef>
                <a:spcPts val="21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207770" algn="l"/>
                <a:tab pos="1208405" algn="l"/>
                <a:tab pos="2054225" algn="l"/>
                <a:tab pos="3126105" algn="l"/>
                <a:tab pos="4148455" algn="l"/>
                <a:tab pos="4825365" algn="l"/>
                <a:tab pos="5099685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927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444D26">
                    <a:lumMod val="75000"/>
                  </a:srgbClr>
                </a:solidFill>
                <a:cs typeface="Calibri" pitchFamily="34" charset="0"/>
              </a:rPr>
              <a:t>Принципы построения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219075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77595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демократичности: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занятия проводятся со всеми желающими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детьми,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независимо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 их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музыкальных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вокальных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способностей.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717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138555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сознательности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вокальному творчеству тесно связан с их умственной и волевой активностью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сознательностью.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7805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083310" algn="l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доступности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объем вокальных 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певческих)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навыков, а также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технологии, методы и приемы обучения соответствуют возрасту и уровню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физиологического 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музыкального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дошкольников.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67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b="1" dirty="0"/>
              <a:t>Приемы обучения пению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indent="0" algn="just">
              <a:buNone/>
              <a:tabLst>
                <a:tab pos="21717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  Показ с пояснениями.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Пояснения, сопровождающие показ музыкального руководителя, разъясняют смысл, содержание песни. Если песня исполняется не в первый раз, объяснения могут быть и без показа.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0" algn="just">
              <a:buNone/>
              <a:tabLst>
                <a:tab pos="1190625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  Игровые приемы.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Использование игрушек, картин, образных упражнений делают музыкальные занятия более продуктивными, повышают активность детей, развивают сообразительность, а также закрепляют знания, полученные на предыдущих занятиях.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0" algn="just">
              <a:buNone/>
              <a:tabLst>
                <a:tab pos="1190625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  Вопросы к детям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активизируют мышление и речь детей. К их ответам на вопросы педагога надо подходить дифференцированно, в зависимости от того, с какой целью задан вопрос и в какой возрастной группе.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0" algn="just">
              <a:buNone/>
              <a:tabLst>
                <a:tab pos="1190625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   Оценка качества детского исполнения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песни должна зависеть от возраста детей, подготовленности. Неправильная оценка не помогает ребенку осознать и исправить свои ошибки, недостатки. Надо поощрять детей, вселять в них уверенность, но делать это деликатно.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44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67" y="365125"/>
            <a:ext cx="11241833" cy="1325563"/>
          </a:xfrm>
        </p:spPr>
        <p:txBody>
          <a:bodyPr>
            <a:normAutofit fontScale="90000"/>
          </a:bodyPr>
          <a:lstStyle/>
          <a:p>
            <a:pPr marL="1718945" algn="ctr">
              <a:spcBef>
                <a:spcPts val="20"/>
              </a:spcBef>
              <a:spcAft>
                <a:spcPts val="0"/>
              </a:spcAft>
            </a:pPr>
            <a:br>
              <a:rPr lang="ru-RU" b="1" kern="0" dirty="0">
                <a:ea typeface="Times New Roman" panose="02020603050405020304" pitchFamily="18" charset="0"/>
              </a:rPr>
            </a:br>
            <a:r>
              <a:rPr lang="ru-RU" b="1" kern="0" dirty="0">
                <a:ea typeface="Times New Roman" panose="02020603050405020304" pitchFamily="18" charset="0"/>
              </a:rPr>
              <a:t>Структура</a:t>
            </a:r>
            <a:r>
              <a:rPr lang="ru-RU" b="1" kern="0" spc="-15" dirty="0">
                <a:ea typeface="Times New Roman" panose="02020603050405020304" pitchFamily="18" charset="0"/>
              </a:rPr>
              <a:t> </a:t>
            </a:r>
            <a:r>
              <a:rPr lang="ru-RU" b="1" kern="0" dirty="0">
                <a:ea typeface="Times New Roman" panose="02020603050405020304" pitchFamily="18" charset="0"/>
              </a:rPr>
              <a:t>группового</a:t>
            </a:r>
            <a:r>
              <a:rPr lang="ru-RU" b="1" kern="0" spc="-10" dirty="0">
                <a:ea typeface="Times New Roman" panose="02020603050405020304" pitchFamily="18" charset="0"/>
              </a:rPr>
              <a:t> </a:t>
            </a:r>
            <a:r>
              <a:rPr lang="ru-RU" b="1" kern="0" dirty="0">
                <a:ea typeface="Times New Roman" panose="02020603050405020304" pitchFamily="18" charset="0"/>
              </a:rPr>
              <a:t>занятия</a:t>
            </a:r>
            <a:r>
              <a:rPr lang="ru-RU" b="1" kern="0" spc="-25" dirty="0">
                <a:ea typeface="Times New Roman" panose="02020603050405020304" pitchFamily="18" charset="0"/>
              </a:rPr>
              <a:t> </a:t>
            </a:r>
            <a:r>
              <a:rPr lang="ru-RU" b="1" kern="0" dirty="0">
                <a:ea typeface="Times New Roman" panose="02020603050405020304" pitchFamily="18" charset="0"/>
              </a:rPr>
              <a:t>вокального кружка:</a:t>
            </a:r>
            <a:br>
              <a:rPr lang="ru-RU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10870" marR="222250" indent="359410" algn="just">
              <a:lnSpc>
                <a:spcPct val="115000"/>
              </a:lnSpc>
              <a:spcBef>
                <a:spcPts val="215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Приветствие.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начало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психологического</a:t>
            </a:r>
            <a:r>
              <a:rPr lang="ru-RU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комфорта,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благоприятной обстановки,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постановка задач).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10870" marR="217170" indent="359410" algn="just">
              <a:lnSpc>
                <a:spcPct val="115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Разминка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вариативный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блок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Вокально-дыхательные,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артикуляционные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ритмические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(декламация,</a:t>
            </a:r>
            <a:r>
              <a:rPr lang="ru-RU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психогимнастика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элементы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вокалотерапии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10870" marR="219710" indent="3594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Распевание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вариативный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блок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Вокальные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(работа</a:t>
            </a:r>
            <a:r>
              <a:rPr lang="ru-RU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 культурой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звуковедения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расширением певческого диапазона, навыками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сценического поведения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преодоление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робости</a:t>
            </a:r>
            <a:r>
              <a:rPr lang="ru-RU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стеснения).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10870" marR="220345" indent="3594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Пение.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Разучивание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вокального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репертуара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чистотой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интонирования,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дикцией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артикуляцией,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дыханием,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эмоциональной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выразительностью).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10870" marR="219075" indent="3594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Творческий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финал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вариативный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блок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Закрепление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ранее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изученного репертуара 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пение соло, дуэтом, трио, в ансамбле, с движениями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тексту, с учетом пожеланий детей и их вокальных и физиологических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возможностей).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Позитивное</a:t>
            </a:r>
            <a:r>
              <a:rPr lang="ru-RU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пожелание.</a:t>
            </a:r>
            <a:r>
              <a:rPr lang="ru-RU" b="1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7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Прогнозируемые результаты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0" algn="just">
              <a:lnSpc>
                <a:spcPct val="115000"/>
              </a:lnSpc>
              <a:buNone/>
              <a:tabLst>
                <a:tab pos="733425" algn="l"/>
              </a:tabLst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  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поют свободно, не напрягаясь, естественным светлым звуком;</a:t>
            </a:r>
            <a:endParaRPr lang="ru-RU" sz="22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buNone/>
              <a:tabLst>
                <a:tab pos="733425" algn="l"/>
              </a:tabLst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Голос у детей становится крепким, звонким, появляется напевность;</a:t>
            </a:r>
            <a:endParaRPr lang="ru-RU" sz="22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buNone/>
              <a:tabLst>
                <a:tab pos="733425" algn="l"/>
              </a:tabLst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Дети поют с педагогом без музыкального сопровождения и самостоятельно в сопровождении музыкального инструмента;</a:t>
            </a:r>
            <a:endParaRPr lang="ru-RU" sz="22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buNone/>
              <a:tabLst>
                <a:tab pos="733425" algn="l"/>
              </a:tabLst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детей расширяется диапазон (</a:t>
            </a:r>
            <a:r>
              <a:rPr lang="ru-RU" sz="2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 – си)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buNone/>
              <a:tabLst>
                <a:tab pos="733425" algn="l"/>
              </a:tabLst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 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Отличают звуки по высоте по их высоте и длительностям.</a:t>
            </a:r>
            <a:endParaRPr lang="ru-RU" sz="22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19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+mn-lt"/>
              </a:rPr>
              <a:t>Литература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Запорожец А.В. Некоторые психологические вопросы развития музыкального слуха у детей дошкольного возраста. - М., 1963.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Кабалевский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Д.Б. Программа общеобразовательной эстетической школы. Музыка. 1-3 классы трехлетней начальной школы. - М., 1988.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Каплунова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И.,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Новоскольцева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И. Программа по музыкальному воспитанию детей дошкольного возраста «Ладушки». «Невская НОТА», С-Пб, 2010.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Картушина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М.Ю. Вокально-хоровая работа в детском саду. – М.: Издательство «Скрипторий 2003», 2010.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Мелодии времен года / Составитель Г. В. Савельев. Мозырь: РИФ «Белый ветер», 1998. – 44 с.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Метлов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Н.А. Вокальные возможности дошкольников // Дошкольное воспитание. М., 1940, № 11.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Мовшович А. Песенка по лесенке. М.: ГНОМ и Д, 2000. – 64 с.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1534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745</Words>
  <Application>Microsoft Office PowerPoint</Application>
  <PresentationFormat>Широкоэкранный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«Музыкальная капель»  Дополнительная общеразвивающая программа обучения вокально-исполнительскому искусству с элементами вокалотерапии детей младшего дошкольного возраста (3-4 года)  Срок реализации программы - 1 год</vt:lpstr>
      <vt:lpstr>Актуальность </vt:lpstr>
      <vt:lpstr>Цель и задачи </vt:lpstr>
      <vt:lpstr>Принципы построения программы</vt:lpstr>
      <vt:lpstr> Приемы обучения пению </vt:lpstr>
      <vt:lpstr> Структура группового занятия вокального кружка: </vt:lpstr>
      <vt:lpstr>Прогнозируемые результаты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«Музыкальная капель»  Дополнительная общеразвивающая программа обучения вокально-исполнительскому искусству с элементами вокалотерапии детей младшего дошкольного возраста (3-4 года)  Срок реализации программы - 1 год</dc:title>
  <dc:creator>Детскийсад № 8 МДОУ</dc:creator>
  <cp:lastModifiedBy>Пользователь</cp:lastModifiedBy>
  <cp:revision>6</cp:revision>
  <dcterms:created xsi:type="dcterms:W3CDTF">2024-12-02T09:16:25Z</dcterms:created>
  <dcterms:modified xsi:type="dcterms:W3CDTF">2025-01-10T08:26:58Z</dcterms:modified>
</cp:coreProperties>
</file>