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1" r:id="rId8"/>
    <p:sldId id="276" r:id="rId9"/>
    <p:sldId id="263" r:id="rId10"/>
    <p:sldId id="264" r:id="rId11"/>
    <p:sldId id="278" r:id="rId12"/>
    <p:sldId id="265" r:id="rId13"/>
    <p:sldId id="274" r:id="rId14"/>
    <p:sldId id="266" r:id="rId15"/>
    <p:sldId id="275" r:id="rId16"/>
    <p:sldId id="277" r:id="rId17"/>
    <p:sldId id="267" r:id="rId18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9900CC"/>
    <a:srgbClr val="00CC99"/>
    <a:srgbClr val="F50BC8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174" autoAdjust="0"/>
    <p:restoredTop sz="94660"/>
  </p:normalViewPr>
  <p:slideViewPr>
    <p:cSldViewPr>
      <p:cViewPr varScale="1">
        <p:scale>
          <a:sx n="68" d="100"/>
          <a:sy n="68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axId val="67411968"/>
        <c:axId val="67413504"/>
      </c:barChart>
      <c:catAx>
        <c:axId val="674119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 i="0" baseline="0" smtId="4294967295"/>
            </a:pPr>
            <a:endParaRPr lang="ru-RU"/>
          </a:p>
        </c:txPr>
        <c:crossAx val="67413504"/>
        <c:crosses val="autoZero"/>
        <c:lblAlgn val="ctr"/>
        <c:lblOffset val="100"/>
      </c:catAx>
      <c:valAx>
        <c:axId val="6741350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67411968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mtClean="0">
                <a:solidFill>
                  <a:srgbClr val="C00000"/>
                </a:solidFill>
              </a:rPr>
              <a:t>Начало года</a:t>
            </a:r>
          </a:p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mtClean="0">
                <a:solidFill>
                  <a:srgbClr val="FF0000"/>
                </a:solidFill>
              </a:rPr>
              <a:t>-В</a:t>
            </a:r>
            <a:r>
              <a:rPr lang="ru-RU" baseline="0" smtClean="0">
                <a:solidFill>
                  <a:srgbClr val="FF0000"/>
                </a:solidFill>
              </a:rPr>
              <a:t> </a:t>
            </a:r>
            <a:r>
              <a:rPr lang="ru-RU" baseline="0" smtClean="0">
                <a:solidFill>
                  <a:srgbClr val="00B050"/>
                </a:solidFill>
              </a:rPr>
              <a:t>–С </a:t>
            </a:r>
            <a:r>
              <a:rPr lang="ru-RU" baseline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-Н</a:t>
            </a:r>
            <a:endParaRPr lang="ru-RU">
              <a:solidFill>
                <a:srgbClr val="FF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Социально - коммуникативное развитие</c:v>
                </c:pt>
                <c:pt idx="1">
                  <c:v>Познавательное развитие</c:v>
                </c:pt>
                <c:pt idx="2">
                  <c:v>Речевое развитие</c:v>
                </c:pt>
                <c:pt idx="3">
                  <c:v>Художественно - эстетическое развитие</c:v>
                </c:pt>
                <c:pt idx="4">
                  <c:v>Физическое развитие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</c:v>
                </c:pt>
                <c:pt idx="1">
                  <c:v>61</c:v>
                </c:pt>
                <c:pt idx="2">
                  <c:v>18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30-4F1F-A2E8-016922A1B61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Социально - коммуникативное развитие</c:v>
                </c:pt>
                <c:pt idx="1">
                  <c:v>Познавательное развитие</c:v>
                </c:pt>
                <c:pt idx="2">
                  <c:v>Речевое развитие</c:v>
                </c:pt>
                <c:pt idx="3">
                  <c:v>Художественно - эстетическое развитие</c:v>
                </c:pt>
                <c:pt idx="4">
                  <c:v>Физическое развитие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39</c:v>
                </c:pt>
                <c:pt idx="1">
                  <c:v>17</c:v>
                </c:pt>
                <c:pt idx="2">
                  <c:v>52</c:v>
                </c:pt>
                <c:pt idx="3">
                  <c:v>52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30-4F1F-A2E8-016922A1B61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Социально - коммуникативное развитие</c:v>
                </c:pt>
                <c:pt idx="1">
                  <c:v>Познавательное развитие</c:v>
                </c:pt>
                <c:pt idx="2">
                  <c:v>Речевое развитие</c:v>
                </c:pt>
                <c:pt idx="3">
                  <c:v>Художественно - эстетическое развитие</c:v>
                </c:pt>
                <c:pt idx="4">
                  <c:v>Физическое развитие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48</c:v>
                </c:pt>
                <c:pt idx="1">
                  <c:v>22</c:v>
                </c:pt>
                <c:pt idx="2">
                  <c:v>30</c:v>
                </c:pt>
                <c:pt idx="3">
                  <c:v>39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30-4F1F-A2E8-016922A1B61C}"/>
            </c:ext>
          </c:extLst>
        </c:ser>
        <c:dLbls/>
        <c:marker val="1"/>
        <c:axId val="76864896"/>
        <c:axId val="78980224"/>
      </c:lineChart>
      <c:catAx>
        <c:axId val="768648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980224"/>
        <c:crosses val="autoZero"/>
        <c:lblAlgn val="ctr"/>
        <c:lblOffset val="100"/>
      </c:catAx>
      <c:valAx>
        <c:axId val="789802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864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effectLst/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xmlns:p15="http://schemas.microsoft.com/office/powerpoint/2012/main" val="425734871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xmlns:p15="http://schemas.microsoft.com/office/powerpoint/2012/main" val="22402103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xmlns:p15="http://schemas.microsoft.com/office/powerpoint/2012/main" val="30700780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xmlns:p15="http://schemas.microsoft.com/office/powerpoint/2012/main" val="22369364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xmlns:p15="http://schemas.microsoft.com/office/powerpoint/2012/main" val="234919298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xmlns:p15="http://schemas.microsoft.com/office/powerpoint/2012/main" val="34662178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xmlns:p15="http://schemas.microsoft.com/office/powerpoint/2012/main" val="84945647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xmlns:p15="http://schemas.microsoft.com/office/powerpoint/2012/main" val="13263604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xmlns:p15="http://schemas.microsoft.com/office/powerpoint/2012/main" val="355792998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xmlns:p15="http://schemas.microsoft.com/office/powerpoint/2012/main" val="411129056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xmlns:p15="http://schemas.microsoft.com/office/powerpoint/2012/main" val="300633897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A37E1-ED4A-441F-A474-E85CC1AFB864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xmlns:p15="http://schemas.microsoft.com/office/powerpoint/2012/main" val="276537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jpe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s://www.clipartmax.com/png/full/265-2654256_computer-icons-desktop-wallpaper-clip-art-%D1%81%D0%BE%D0%BB%D0%BD%D1%86%D0%B5-%D0%BF%D0%BD%D0%B3.pn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15="http://schemas.microsoft.com/office/powerpoint/2012/main" xmlns:p14="http://schemas.microsoft.com/office/powerpoint/2010/main" val="0"/>
              </a:ext>
            </a:extLst>
          </a:blip>
          <a:stretch>
            <a:fillRect/>
          </a:stretch>
        </p:blipFill>
        <p:spPr bwMode="auto">
          <a:xfrm>
            <a:off x="5876900" y="2996952"/>
            <a:ext cx="2936240" cy="282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35" y="3113414"/>
            <a:ext cx="2938527" cy="2828789"/>
          </a:xfrm>
          <a:prstGeom prst="rect">
            <a:avLst/>
          </a:prstGeom>
        </p:spPr>
      </p:pic>
      <p:pic>
        <p:nvPicPr>
          <p:cNvPr id="8" name="Рисунок 7" descr="https://www.clipartmax.com/png/full/265-2654256_computer-icons-desktop-wallpaper-clip-art-%D1%81%D0%BE%D0%BB%D0%BD%D1%86%D0%B5-%D0%BF%D0%BD%D0%B3.pn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15="http://schemas.microsoft.com/office/powerpoint/2012/main" xmlns:p14="http://schemas.microsoft.com/office/powerpoint/2010/main" val="0"/>
              </a:ext>
            </a:extLst>
          </a:blip>
          <a:stretch>
            <a:fillRect/>
          </a:stretch>
        </p:blipFill>
        <p:spPr bwMode="auto">
          <a:xfrm>
            <a:off x="3013026" y="3040261"/>
            <a:ext cx="2936240" cy="28289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128" y="116632"/>
            <a:ext cx="8701352" cy="1512168"/>
          </a:xfrm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rgbClr val="C00000"/>
                </a:solidFill>
              </a:rPr>
              <a:t>Анализ  педагогической  деятельности  за  2019 – 2020 уч. год</a:t>
            </a:r>
            <a:endParaRPr lang="ru-RU" sz="4000" b="1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128" y="1772816"/>
            <a:ext cx="8773360" cy="4896544"/>
          </a:xfrm>
        </p:spPr>
        <p:txBody>
          <a:bodyPr>
            <a:normAutofit/>
          </a:bodyPr>
          <a:lstStyle/>
          <a:p>
            <a:r>
              <a:rPr lang="ru-RU" sz="7200" b="1" smtClean="0">
                <a:solidFill>
                  <a:schemeClr val="accent6">
                    <a:lumMod val="75000"/>
                  </a:schemeClr>
                </a:solidFill>
              </a:rPr>
              <a:t>Группа  «Солнышко»</a:t>
            </a:r>
            <a:r>
              <a:rPr lang="ru-RU" sz="7200" b="1" smtClean="0">
                <a:solidFill>
                  <a:srgbClr val="7030A0"/>
                </a:solidFill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404" y="3742978"/>
            <a:ext cx="2013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err="1" smtClean="0">
                <a:solidFill>
                  <a:srgbClr val="C00000"/>
                </a:solidFill>
              </a:rPr>
              <a:t>Воспитатель:Ерегина Татьяна Львовна</a:t>
            </a:r>
            <a:endParaRPr lang="ru-RU" sz="2400" b="1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89034" y="3742978"/>
            <a:ext cx="20436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rgbClr val="C00000"/>
                </a:solidFill>
              </a:rPr>
              <a:t>Воспитатель: Комарова Алла Федоровна</a:t>
            </a:r>
            <a:endParaRPr lang="ru-RU" sz="2400" b="1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7386" y="3742978"/>
            <a:ext cx="2433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rgbClr val="C00000"/>
                </a:solidFill>
              </a:rPr>
              <a:t>Младший воспитатель:</a:t>
            </a:r>
          </a:p>
          <a:p>
            <a:pPr algn="ctr"/>
            <a:r>
              <a:rPr lang="ru-RU" sz="2400" b="1" err="1" smtClean="0">
                <a:solidFill>
                  <a:srgbClr val="C00000"/>
                </a:solidFill>
              </a:rPr>
              <a:t>Масалова Анна Константиновна</a:t>
            </a:r>
          </a:p>
        </p:txBody>
      </p:sp>
    </p:spTree>
    <p:extLst>
      <p:ext uri="{BB962C8B-B14F-4D97-AF65-F5344CB8AC3E}">
        <p14:creationId xmlns="" xmlns:p14="http://schemas.microsoft.com/office/powerpoint/2010/main" xmlns:p15="http://schemas.microsoft.com/office/powerpoint/2012/main" val="187758850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smtClean="0">
                <a:solidFill>
                  <a:srgbClr val="C00000"/>
                </a:solidFill>
              </a:rPr>
              <a:t>Интересные  события в жизни группы</a:t>
            </a:r>
            <a:endParaRPr lang="ru-RU" sz="3600" b="1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Развлечение </a:t>
            </a:r>
          </a:p>
          <a:p>
            <a:pPr marL="0" indent="0" algn="ctr">
              <a:buNone/>
            </a:pPr>
            <a:r>
              <a:rPr 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Дню Защитника Отечества</a:t>
            </a:r>
          </a:p>
          <a:p>
            <a:pPr marL="0" indent="0">
              <a:buNone/>
            </a:pPr>
            <a:endParaRPr lang="ru-RU">
              <a:solidFill>
                <a:srgbClr val="002060"/>
              </a:solidFill>
            </a:endParaRPr>
          </a:p>
        </p:txBody>
      </p:sp>
      <p:pic>
        <p:nvPicPr>
          <p:cNvPr id="4" name="Рисунок 3" descr="C:\Users\811366\Desktop\Развлечение на 23 февраля с родителями 20,02,2020\IMG_7379 (1)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15="http://schemas.microsoft.com/office/powerpoint/2012/main" xmlns:p14="http://schemas.microsoft.com/office/powerpoint/2010/main" val="0"/>
              </a:ext>
            </a:extLst>
          </a:blip>
          <a:stretch>
            <a:fillRect/>
          </a:stretch>
        </p:blipFill>
        <p:spPr bwMode="auto">
          <a:xfrm>
            <a:off x="2915816" y="4457921"/>
            <a:ext cx="3312368" cy="21221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 xmlns:p15="http://schemas.microsoft.com/office/powerpoint/2012/main" xmlns:p14="http://schemas.microsoft.com/office/powerpoint/2010/main"/>
            </a:ext>
          </a:extLst>
        </p:spPr>
      </p:pic>
      <p:pic>
        <p:nvPicPr>
          <p:cNvPr id="5" name="Рисунок 4" descr="C:\Users\811366\Desktop\Развлечение на 23 февраля с родителями 20,02,2020\IMG_7358.jp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xmlns:p15="http://schemas.microsoft.com/office/powerpoint/2012/main" xmlns:p14="http://schemas.microsoft.com/office/powerpoint/2010/main" val="0"/>
              </a:ext>
            </a:extLst>
          </a:blip>
          <a:stretch>
            <a:fillRect/>
          </a:stretch>
        </p:blipFill>
        <p:spPr bwMode="auto">
          <a:xfrm>
            <a:off x="457200" y="2433910"/>
            <a:ext cx="3024336" cy="2455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811366\Desktop\Развлечение на 23 февраля с родителями 20,02,2020\IMG_7353.jpg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xmlns:p15="http://schemas.microsoft.com/office/powerpoint/2012/main" xmlns:p14="http://schemas.microsoft.com/office/powerpoint/2010/main" val="0"/>
              </a:ext>
            </a:extLst>
          </a:blip>
          <a:stretch>
            <a:fillRect/>
          </a:stretch>
        </p:blipFill>
        <p:spPr bwMode="auto">
          <a:xfrm>
            <a:off x="5436096" y="2433910"/>
            <a:ext cx="2880320" cy="21454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 xmlns:p15="http://schemas.microsoft.com/office/powerpoint/2012/main" xmlns:p14="http://schemas.microsoft.com/office/powerpoint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xmlns:p15="http://schemas.microsoft.com/office/powerpoint/2012/main" val="370269890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C00000"/>
                </a:solidFill>
              </a:rPr>
              <a:t>Интересные  события в жизни группы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1417638"/>
            <a:ext cx="3178696" cy="5326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Цирк </a:t>
            </a:r>
            <a:endParaRPr lang="ru-RU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946" y="4005064"/>
            <a:ext cx="2362862" cy="24754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984250"/>
            <a:ext cx="1944216" cy="25922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9574" y="4279608"/>
            <a:ext cx="1914574" cy="255276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4148" y="1984250"/>
            <a:ext cx="2073855" cy="27651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15="http://schemas.microsoft.com/office/powerpoint/2012/main" val="185662056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600" b="1" smtClean="0">
                <a:solidFill>
                  <a:srgbClr val="C00000"/>
                </a:solidFill>
              </a:rPr>
              <a:t>Самообразование</a:t>
            </a:r>
            <a:br>
              <a:rPr lang="ru-RU" sz="3600" b="1" smtClean="0">
                <a:solidFill>
                  <a:srgbClr val="C00000"/>
                </a:solidFill>
              </a:rPr>
            </a:br>
            <a:r>
              <a:rPr lang="ru-RU" sz="3600" b="1" smtClean="0">
                <a:solidFill>
                  <a:srgbClr val="C00000"/>
                </a:solidFill>
              </a:rPr>
              <a:t>Комарова А.Ф.</a:t>
            </a:r>
            <a:endParaRPr lang="ru-RU" sz="3600" b="1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48680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2400" b="1" i="1" u="sng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</a:t>
            </a:r>
            <a:r>
              <a:rPr lang="ru-RU" sz="2400" b="1" i="1" u="sng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400" b="1" i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«Использование разнообразных техник нетрадиционного рисования в работе с детьми 2-3 лет»</a:t>
            </a:r>
            <a:endParaRPr lang="ru-RU" sz="2400" b="1" i="1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ct val="0"/>
              </a:spcAft>
              <a:buNone/>
            </a:pP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72626"/>
            <a:ext cx="2322777" cy="31950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2972626"/>
            <a:ext cx="2477607" cy="31950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475" y="2980804"/>
            <a:ext cx="2400325" cy="2952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15="http://schemas.microsoft.com/office/powerpoint/2012/main" val="335143806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smtClean="0">
                <a:solidFill>
                  <a:srgbClr val="C00000"/>
                </a:solidFill>
              </a:rPr>
              <a:t>Самообразование</a:t>
            </a:r>
            <a:br>
              <a:rPr lang="ru-RU" sz="3600" b="1" smtClean="0">
                <a:solidFill>
                  <a:srgbClr val="C00000"/>
                </a:solidFill>
              </a:rPr>
            </a:br>
            <a:r>
              <a:rPr lang="ru-RU" sz="3600" b="1" smtClean="0">
                <a:solidFill>
                  <a:srgbClr val="C00000"/>
                </a:solidFill>
              </a:rPr>
              <a:t>Ерегина Т.Л.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283152" cy="820688"/>
          </a:xfrm>
        </p:spPr>
        <p:txBody>
          <a:bodyPr>
            <a:noAutofit/>
          </a:bodyPr>
          <a:lstStyle/>
          <a:p>
            <a:pPr lvl="0" indent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2400" b="1" i="1" u="sng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lang="ru-RU" sz="2400" b="1" i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«Работа с кинетическим песком с детьми раннего возраста»</a:t>
            </a:r>
            <a:r>
              <a:rPr lang="ru-RU" sz="2400" b="1" i="1" u="sng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i="1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02025"/>
            <a:ext cx="2296734" cy="15319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2674032"/>
            <a:ext cx="2244467" cy="13879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4280907"/>
            <a:ext cx="1505843" cy="212768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7027" y="4280907"/>
            <a:ext cx="1944216" cy="194421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56176" y="2120308"/>
            <a:ext cx="1698107" cy="2399021"/>
          </a:xfrm>
          <a:prstGeom prst="rect">
            <a:avLst/>
          </a:prstGeom>
        </p:spPr>
      </p:pic>
      <p:pic>
        <p:nvPicPr>
          <p:cNvPr id="10" name="Рисунок 9" descr="C:\Users\811366\AppData\Local\Microsoft\Windows\INetCache\Content.Word\DSCN1118.JPG"/>
          <p:cNvPicPr/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xmlns:p15="http://schemas.microsoft.com/office/powerpoint/2012/main" xmlns:p14="http://schemas.microsoft.com/office/powerpoint/2010/main" val="0"/>
              </a:ext>
            </a:extLst>
          </a:blip>
          <a:stretch>
            <a:fillRect/>
          </a:stretch>
        </p:blipFill>
        <p:spPr bwMode="auto">
          <a:xfrm>
            <a:off x="5004048" y="4588285"/>
            <a:ext cx="2477290" cy="18203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xmlns:p15="http://schemas.microsoft.com/office/powerpoint/2012/main" val="387180680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smtClean="0">
                <a:solidFill>
                  <a:srgbClr val="C00000"/>
                </a:solidFill>
              </a:rPr>
              <a:t>Профессиональное развитие педагогов</a:t>
            </a:r>
            <a:r>
              <a:rPr lang="ru-RU" sz="3600" b="1">
                <a:solidFill>
                  <a:srgbClr val="C00000"/>
                </a:solidFill>
              </a:rPr>
              <a:t/>
            </a:r>
            <a:br>
              <a:rPr lang="ru-RU" sz="3600" b="1">
                <a:solidFill>
                  <a:srgbClr val="C00000"/>
                </a:solidFill>
              </a:rPr>
            </a:br>
            <a:r>
              <a:rPr lang="ru-RU" sz="3600" b="1" smtClean="0">
                <a:solidFill>
                  <a:srgbClr val="C00000"/>
                </a:solidFill>
              </a:rPr>
              <a:t>Комаровой А.Ф., Ерегиной Т.Л.</a:t>
            </a:r>
            <a:endParaRPr lang="ru-RU" sz="3600" b="1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</a:rPr>
              <a:t>Курсы </a:t>
            </a:r>
            <a:r>
              <a:rPr lang="ru-RU" sz="2400" b="1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</a:rPr>
              <a:t>повышения квалификации </a:t>
            </a:r>
            <a:endParaRPr lang="ru-RU" sz="2400" b="1" smtClean="0">
              <a:solidFill>
                <a:schemeClr val="accent2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1800" b="1" smtClean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</a:rPr>
              <a:t>на </a:t>
            </a:r>
            <a:r>
              <a:rPr lang="ru-RU" sz="1800" b="1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</a:rPr>
              <a:t>тему</a:t>
            </a:r>
            <a:r>
              <a:rPr lang="ru-RU" sz="1800" b="1" smtClean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</a:rPr>
              <a:t>: </a:t>
            </a:r>
            <a:r>
              <a:rPr lang="ru-RU" sz="2400" b="1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</a:rPr>
              <a:t>“Инклюзивное образование детей </a:t>
            </a:r>
            <a:endParaRPr lang="ru-RU" sz="2400" b="1" smtClean="0">
              <a:solidFill>
                <a:schemeClr val="accent2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</a:rPr>
              <a:t>с </a:t>
            </a:r>
            <a:r>
              <a:rPr lang="ru-RU" sz="2400" b="1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</a:rPr>
              <a:t>ограниченными возможностями здоровья </a:t>
            </a:r>
            <a:endParaRPr lang="ru-RU" sz="2400" b="1" smtClean="0">
              <a:solidFill>
                <a:schemeClr val="accent2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</a:rPr>
              <a:t>в </a:t>
            </a:r>
            <a:r>
              <a:rPr lang="ru-RU" sz="2400" b="1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</a:rPr>
              <a:t>дошкольной образовательной организации”</a:t>
            </a:r>
            <a:r>
              <a:rPr lang="ru-RU" sz="1800" b="1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</a:rPr>
              <a:t> </a:t>
            </a:r>
            <a:endParaRPr lang="ru-RU" sz="1800" b="1" smtClean="0">
              <a:solidFill>
                <a:schemeClr val="accent2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ru-RU" sz="1800" b="1">
              <a:solidFill>
                <a:schemeClr val="accent2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1800" b="1" smtClean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endParaRPr lang="ru-RU" sz="1800" b="1"/>
          </a:p>
        </p:txBody>
      </p:sp>
      <p:pic>
        <p:nvPicPr>
          <p:cNvPr id="4" name="Рисунок 3" descr="https://mdou8.edu.yar.ru/img_581bd8543e59f2115c817b09ef3ea45b_v__1__w300_h200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15="http://schemas.microsoft.com/office/powerpoint/2012/main" xmlns:p14="http://schemas.microsoft.com/office/powerpoint/2010/main" val="0"/>
              </a:ext>
            </a:extLst>
          </a:blip>
          <a:stretch>
            <a:fillRect/>
          </a:stretch>
        </p:blipFill>
        <p:spPr bwMode="auto">
          <a:xfrm>
            <a:off x="457200" y="3818387"/>
            <a:ext cx="3024336" cy="2238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8452" y="3818387"/>
            <a:ext cx="2255716" cy="16521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1084" y="4797152"/>
            <a:ext cx="2322777" cy="1658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15="http://schemas.microsoft.com/office/powerpoint/2012/main" val="41520171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>
                <a:solidFill>
                  <a:srgbClr val="C00000"/>
                </a:solidFill>
              </a:rPr>
              <a:t>Профессиональное развитие </a:t>
            </a:r>
            <a:r>
              <a:rPr lang="ru-RU" sz="3600" b="1" smtClean="0">
                <a:solidFill>
                  <a:srgbClr val="C00000"/>
                </a:solidFill>
              </a:rPr>
              <a:t>педагогов </a:t>
            </a:r>
            <a:r>
              <a:rPr lang="ru-RU" sz="3200" b="1" smtClean="0">
                <a:solidFill>
                  <a:srgbClr val="C00000"/>
                </a:solidFill>
              </a:rPr>
              <a:t>Комаровой </a:t>
            </a:r>
            <a:r>
              <a:rPr lang="ru-RU" sz="3200" b="1">
                <a:solidFill>
                  <a:srgbClr val="C00000"/>
                </a:solidFill>
              </a:rPr>
              <a:t>А.Ф., </a:t>
            </a:r>
            <a:r>
              <a:rPr lang="ru-RU" sz="3200" b="1" err="1" smtClean="0">
                <a:solidFill>
                  <a:srgbClr val="C00000"/>
                </a:solidFill>
              </a:rPr>
              <a:t>Ерегиной </a:t>
            </a:r>
            <a:r>
              <a:rPr lang="ru-RU" sz="3200" b="1">
                <a:solidFill>
                  <a:srgbClr val="C00000"/>
                </a:solidFill>
              </a:rPr>
              <a:t>Т.Л.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3106688" cy="5326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smtClean="0">
                <a:solidFill>
                  <a:srgbClr val="002060"/>
                </a:solidFill>
              </a:rPr>
              <a:t>1 место в смотре – конкурсе «Готовность групп к началу нового учебного года»</a:t>
            </a:r>
            <a:endParaRPr lang="ru-RU" sz="1800" b="1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651" y="2852936"/>
            <a:ext cx="2133785" cy="33165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16016" y="1580872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>
                <a:solidFill>
                  <a:srgbClr val="002060"/>
                </a:solidFill>
              </a:rPr>
              <a:t>1 место в смотре – конкурсе «Лучшее оформление группы к Новому году»</a:t>
            </a:r>
            <a:endParaRPr lang="ru-RU" b="1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2852936"/>
            <a:ext cx="2030086" cy="32988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15="http://schemas.microsoft.com/office/powerpoint/2012/main" val="190020400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C00000"/>
                </a:solidFill>
              </a:rPr>
              <a:t>Профессиональное развитие педагогов </a:t>
            </a:r>
            <a:r>
              <a:rPr lang="ru-RU" sz="3200" b="1">
                <a:solidFill>
                  <a:srgbClr val="C00000"/>
                </a:solidFill>
              </a:rPr>
              <a:t>Комаровой А.Ф., Ерегиной Т.Л.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/>
              <a:t>Проект по пожарной безопасности на тему: «Спички детям не игрушка» (группа раннего возраста)</a:t>
            </a:r>
            <a:endParaRPr lang="ru-RU"/>
          </a:p>
          <a:p>
            <a:pPr marL="0" indent="0">
              <a:buNone/>
            </a:pP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70" y="3332190"/>
            <a:ext cx="1859969" cy="20130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378" y="4651526"/>
            <a:ext cx="1900972" cy="21637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835" y="4397088"/>
            <a:ext cx="1674787" cy="24024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4651" y="3140968"/>
            <a:ext cx="1668606" cy="20180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3227" y="2838439"/>
            <a:ext cx="2231329" cy="20494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15="http://schemas.microsoft.com/office/powerpoint/2012/main" val="1063304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smtClean="0">
                <a:solidFill>
                  <a:srgbClr val="C00000"/>
                </a:solidFill>
              </a:rPr>
              <a:t>Перспективы  на следующий год</a:t>
            </a:r>
            <a:endParaRPr lang="ru-RU" sz="3600" b="1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следующий учебный год у нас будут дети с 2-х до 3-х лет. 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Самая главная задача – это безболезненная адаптация детей к новым условиям группы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возраста и воспитателям.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Наша задача:</a:t>
            </a:r>
          </a:p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Сохранять и укреплять здоровье детей, обеспечивать их полноценное развитие;</a:t>
            </a:r>
          </a:p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эмоционально положительное состояние,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ктивно помогать каждому ребенку в освоении соответствующих возрасту умений и навыков самообслуживания.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 и дальше повышать свой профессионализм, продолжать работу над своей темой по самообразованию. 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15="http://schemas.microsoft.com/office/powerpoint/2012/main" val="16681328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sz="4800" b="1" smtClean="0">
                <a:solidFill>
                  <a:srgbClr val="C00000"/>
                </a:solidFill>
              </a:rPr>
              <a:t>Группа раннего возраста</a:t>
            </a:r>
            <a:br>
              <a:rPr lang="ru-RU" sz="4800" b="1" smtClean="0">
                <a:solidFill>
                  <a:srgbClr val="C00000"/>
                </a:solidFill>
              </a:rPr>
            </a:br>
            <a:r>
              <a:rPr lang="ru-RU" sz="4800" b="1" smtClean="0">
                <a:solidFill>
                  <a:srgbClr val="C00000"/>
                </a:solidFill>
              </a:rPr>
              <a:t>2 – 3 лет.</a:t>
            </a:r>
            <a:endParaRPr lang="ru-RU" sz="4800" b="1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872" y="1863691"/>
            <a:ext cx="8496944" cy="413367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smtClean="0">
                <a:solidFill>
                  <a:srgbClr val="7030A0"/>
                </a:solidFill>
              </a:rPr>
              <a:t> </a:t>
            </a:r>
            <a:r>
              <a:rPr lang="ru-RU" b="1" smtClean="0">
                <a:solidFill>
                  <a:srgbClr val="9900CC"/>
                </a:solidFill>
              </a:rPr>
              <a:t>Группа занималась по программе</a:t>
            </a:r>
            <a:r>
              <a:rPr lang="ru-RU" b="1" smtClean="0">
                <a:solidFill>
                  <a:srgbClr val="7030A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b="1" smtClean="0">
                <a:solidFill>
                  <a:srgbClr val="C00000"/>
                </a:solidFill>
              </a:rPr>
              <a:t>«От рождения до школы»</a:t>
            </a:r>
          </a:p>
          <a:p>
            <a:pPr marL="0" indent="0" algn="ctr">
              <a:buNone/>
            </a:pPr>
            <a:r>
              <a:rPr lang="ru-RU" b="1" smtClean="0">
                <a:solidFill>
                  <a:srgbClr val="7030A0"/>
                </a:solidFill>
              </a:rPr>
              <a:t> </a:t>
            </a:r>
            <a:r>
              <a:rPr lang="ru-RU" b="1" smtClean="0">
                <a:solidFill>
                  <a:srgbClr val="9900CC"/>
                </a:solidFill>
              </a:rPr>
              <a:t>Списочный состав</a:t>
            </a:r>
            <a:r>
              <a:rPr lang="ru-RU" sz="3600" b="1" smtClean="0">
                <a:solidFill>
                  <a:srgbClr val="9900CC"/>
                </a:solidFill>
              </a:rPr>
              <a:t>:  24 человек</a:t>
            </a:r>
          </a:p>
          <a:p>
            <a:pPr marL="0" indent="0">
              <a:buNone/>
            </a:pPr>
            <a:r>
              <a:rPr lang="ru-RU" b="1" smtClean="0">
                <a:solidFill>
                  <a:srgbClr val="9900CC"/>
                </a:solidFill>
              </a:rPr>
              <a:t>         </a:t>
            </a:r>
            <a:r>
              <a:rPr lang="ru-RU" sz="3600" b="1" smtClean="0">
                <a:solidFill>
                  <a:srgbClr val="9900CC"/>
                </a:solidFill>
              </a:rPr>
              <a:t>13  </a:t>
            </a:r>
            <a:r>
              <a:rPr lang="ru-RU" b="1" smtClean="0">
                <a:solidFill>
                  <a:srgbClr val="9900CC"/>
                </a:solidFill>
              </a:rPr>
              <a:t>                                                       </a:t>
            </a:r>
            <a:r>
              <a:rPr lang="ru-RU" sz="3600" b="1" smtClean="0">
                <a:solidFill>
                  <a:srgbClr val="9900CC"/>
                </a:solidFill>
              </a:rPr>
              <a:t>11</a:t>
            </a:r>
          </a:p>
          <a:p>
            <a:pPr marL="0" indent="0">
              <a:buNone/>
            </a:pPr>
            <a:r>
              <a:rPr lang="ru-RU" b="1" smtClean="0">
                <a:solidFill>
                  <a:srgbClr val="9900CC"/>
                </a:solidFill>
              </a:rPr>
              <a:t>  мальчиков                                           девочек</a:t>
            </a:r>
          </a:p>
          <a:p>
            <a:pPr marL="0" indent="0">
              <a:buNone/>
            </a:pPr>
            <a:r>
              <a:rPr lang="ru-RU" b="1" smtClean="0">
                <a:solidFill>
                  <a:srgbClr val="9900CC"/>
                </a:solidFill>
              </a:rPr>
              <a:t>                                                                    </a:t>
            </a:r>
            <a:endParaRPr lang="ru-RU" b="1">
              <a:solidFill>
                <a:srgbClr val="9900CC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4221088"/>
            <a:ext cx="1322947" cy="13656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15="http://schemas.microsoft.com/office/powerpoint/2012/main" val="164370282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smtClean="0">
                <a:solidFill>
                  <a:srgbClr val="C00000"/>
                </a:solidFill>
              </a:rPr>
              <a:t>График  посещаемости детей </a:t>
            </a:r>
            <a:br>
              <a:rPr lang="ru-RU" sz="3600" b="1" smtClean="0">
                <a:solidFill>
                  <a:srgbClr val="C00000"/>
                </a:solidFill>
              </a:rPr>
            </a:br>
            <a:r>
              <a:rPr lang="ru-RU" sz="3600" b="1" smtClean="0">
                <a:solidFill>
                  <a:srgbClr val="C00000"/>
                </a:solidFill>
              </a:rPr>
              <a:t>с сентября по март</a:t>
            </a:r>
            <a:endParaRPr lang="ru-RU" sz="3600" b="1">
              <a:solidFill>
                <a:srgbClr val="C00000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xmlns:p15="http://schemas.microsoft.com/office/powerpoint/2012/main" val="18042363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986620"/>
            <a:ext cx="6364776" cy="41395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15="http://schemas.microsoft.com/office/powerpoint/2012/main" val="125685549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smtClean="0">
                <a:solidFill>
                  <a:srgbClr val="C00000"/>
                </a:solidFill>
              </a:rPr>
              <a:t>Уровень освоения  ООП  ДОУ</a:t>
            </a:r>
            <a:endParaRPr lang="ru-RU" sz="3600" b="1">
              <a:solidFill>
                <a:srgbClr val="C0000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xmlns:p15="http://schemas.microsoft.com/office/powerpoint/2012/main" val="4061718252"/>
              </p:ext>
            </p:extLst>
          </p:nvPr>
        </p:nvGraphicFramePr>
        <p:xfrm>
          <a:off x="107504" y="1606397"/>
          <a:ext cx="397078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1606397"/>
            <a:ext cx="3682303" cy="45236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15="http://schemas.microsoft.com/office/powerpoint/2012/main" val="378125696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r>
              <a:rPr lang="ru-RU" sz="3600" b="1" smtClean="0">
                <a:solidFill>
                  <a:srgbClr val="C00000"/>
                </a:solidFill>
              </a:rPr>
              <a:t>Совершенствование и пополнение РППС  в группе</a:t>
            </a:r>
            <a:endParaRPr lang="ru-RU" sz="3600" b="1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95221"/>
            <a:ext cx="864096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smtClean="0"/>
              <a:t>   «Театрализованный уголок»</a:t>
            </a:r>
          </a:p>
          <a:p>
            <a:pPr marL="0" indent="0" algn="ctr">
              <a:buNone/>
            </a:pPr>
            <a:r>
              <a:rPr lang="ru-RU" sz="2800" b="1" smtClean="0"/>
              <a:t>Пополнили пальчиковым театром</a:t>
            </a:r>
          </a:p>
          <a:p>
            <a:pPr marL="0" indent="0" algn="ctr">
              <a:buNone/>
            </a:pPr>
            <a:r>
              <a:rPr lang="ru-RU" sz="2800" b="1" smtClean="0"/>
              <a:t>                       </a:t>
            </a:r>
            <a:endParaRPr lang="ru-RU" sz="2800" b="1"/>
          </a:p>
          <a:p>
            <a:pPr marL="0" indent="0" algn="ctr">
              <a:buNone/>
            </a:pPr>
            <a:endParaRPr lang="ru-RU" sz="2800" b="1" smtClean="0"/>
          </a:p>
          <a:p>
            <a:pPr marL="457200" indent="-457200" algn="ctr">
              <a:buAutoNum type="arabicPeriod"/>
            </a:pPr>
            <a:endParaRPr lang="ru-RU" sz="2800" b="1" smtClean="0"/>
          </a:p>
          <a:p>
            <a:pPr marL="457200" indent="-457200">
              <a:buAutoNum type="arabicPeriod"/>
            </a:pPr>
            <a:endParaRPr lang="ru-RU" sz="2400" smtClean="0"/>
          </a:p>
          <a:p>
            <a:pPr marL="457200" indent="-457200">
              <a:buAutoNum type="arabicPeriod"/>
            </a:pPr>
            <a:endParaRPr lang="ru-RU" sz="2400" smtClean="0"/>
          </a:p>
          <a:p>
            <a:pPr marL="457200" indent="-457200">
              <a:buAutoNum type="arabicPeriod"/>
            </a:pPr>
            <a:endParaRPr lang="ru-RU" sz="2400" smtClean="0"/>
          </a:p>
          <a:p>
            <a:pPr marL="457200" indent="-457200">
              <a:buAutoNum type="arabicPeriod"/>
            </a:pPr>
            <a:endParaRPr lang="ru-RU" sz="2400" smtClean="0"/>
          </a:p>
          <a:p>
            <a:pPr marL="457200" indent="-457200">
              <a:buAutoNum type="arabicPeriod"/>
            </a:pPr>
            <a:endParaRPr lang="ru-RU" sz="2400" smtClean="0"/>
          </a:p>
          <a:p>
            <a:pPr marL="0" indent="0">
              <a:buNone/>
            </a:pPr>
            <a:endParaRPr lang="ru-RU" sz="240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123728" y="2996949"/>
            <a:ext cx="4752528" cy="34563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15="http://schemas.microsoft.com/office/powerpoint/2012/main" val="340729228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76370" cy="720080"/>
          </a:xfrm>
        </p:spPr>
        <p:txBody>
          <a:bodyPr>
            <a:normAutofit/>
          </a:bodyPr>
          <a:lstStyle/>
          <a:p>
            <a:r>
              <a:rPr lang="ru-RU" sz="3600" b="1" smtClean="0">
                <a:solidFill>
                  <a:srgbClr val="C00000"/>
                </a:solidFill>
              </a:rPr>
              <a:t>Взаимодействие  с родителями</a:t>
            </a:r>
            <a:endParaRPr lang="ru-RU" sz="3600" b="1"/>
          </a:p>
        </p:txBody>
      </p:sp>
      <p:sp>
        <p:nvSpPr>
          <p:cNvPr id="4" name="TextBox 3"/>
          <p:cNvSpPr txBox="1"/>
          <p:nvPr/>
        </p:nvSpPr>
        <p:spPr>
          <a:xfrm>
            <a:off x="467544" y="1035892"/>
            <a:ext cx="30197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 художественное творчество детей и родителей</a:t>
            </a:r>
          </a:p>
          <a:p>
            <a:pPr algn="ctr"/>
            <a:r>
              <a:rPr 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«ПДД»</a:t>
            </a:r>
          </a:p>
          <a:p>
            <a:endParaRPr lang="ru-RU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1312891"/>
            <a:ext cx="3019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конкурс «Новогодняя игрушка»</a:t>
            </a:r>
          </a:p>
          <a:p>
            <a:pPr algn="ctr"/>
            <a:endParaRPr lang="ru-RU" b="1"/>
          </a:p>
        </p:txBody>
      </p:sp>
      <p:sp>
        <p:nvSpPr>
          <p:cNvPr id="3" name="Прямоугольник 2"/>
          <p:cNvSpPr/>
          <p:nvPr/>
        </p:nvSpPr>
        <p:spPr>
          <a:xfrm>
            <a:off x="235140" y="411369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– конкурс поделок совместного творчества детей и родителей </a:t>
            </a:r>
          </a:p>
          <a:p>
            <a:pPr lvl="0" algn="ctr"/>
            <a:r>
              <a:rPr 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«Осенние фантазии»</a:t>
            </a:r>
          </a:p>
          <a:p>
            <a:pPr lvl="0"/>
            <a:endParaRPr lang="ru-RU" b="1" smtClean="0">
              <a:solidFill>
                <a:prstClr val="black"/>
              </a:solidFill>
            </a:endParaRPr>
          </a:p>
          <a:p>
            <a:pPr lvl="0" algn="ctr"/>
            <a:endParaRPr lang="ru-RU" b="1" smtClean="0">
              <a:solidFill>
                <a:prstClr val="black"/>
              </a:solidFill>
            </a:endParaRPr>
          </a:p>
          <a:p>
            <a:pPr lvl="0" algn="ctr"/>
            <a:endParaRPr lang="ru-RU" b="1">
              <a:solidFill>
                <a:prstClr val="black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40" y="4990859"/>
            <a:ext cx="1687850" cy="15873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144388"/>
            <a:ext cx="1746591" cy="14337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1" y="2046326"/>
            <a:ext cx="1026368" cy="16707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3134" y="1946153"/>
            <a:ext cx="1047667" cy="198690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841" y="2211579"/>
            <a:ext cx="3249450" cy="190211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xmlns:p15="http://schemas.microsoft.com/office/powerpoint/2012/main" xmlns:p14="http://schemas.microsoft.com/office/powerpoint/2010/main" val="0"/>
              </a:ext>
            </a:extLst>
          </a:blip>
          <a:srcRect l="-1737"/>
          <a:stretch>
            <a:fillRect/>
          </a:stretch>
        </p:blipFill>
        <p:spPr>
          <a:xfrm>
            <a:off x="6125598" y="5144388"/>
            <a:ext cx="1784797" cy="139950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977600" y="4104653"/>
            <a:ext cx="4080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художественное творчество детей и родителей «Пожарная безопасность»</a:t>
            </a:r>
            <a:endParaRPr lang="ru-RU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15="http://schemas.microsoft.com/office/powerpoint/2012/main" val="217585525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76370" cy="720080"/>
          </a:xfrm>
        </p:spPr>
        <p:txBody>
          <a:bodyPr>
            <a:normAutofit/>
          </a:bodyPr>
          <a:lstStyle/>
          <a:p>
            <a:r>
              <a:rPr lang="ru-RU" sz="3600" b="1" smtClean="0">
                <a:solidFill>
                  <a:srgbClr val="C00000"/>
                </a:solidFill>
              </a:rPr>
              <a:t>Взаимодействие  с родителями</a:t>
            </a:r>
            <a:endParaRPr lang="ru-RU" sz="3600" b="1"/>
          </a:p>
        </p:txBody>
      </p:sp>
      <p:sp>
        <p:nvSpPr>
          <p:cNvPr id="4" name="TextBox 3"/>
          <p:cNvSpPr txBox="1"/>
          <p:nvPr/>
        </p:nvSpPr>
        <p:spPr>
          <a:xfrm>
            <a:off x="179512" y="1035892"/>
            <a:ext cx="396044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клуб</a:t>
            </a:r>
          </a:p>
          <a:p>
            <a:pPr lvl="0" algn="ctr">
              <a:spcBef>
                <a:spcPct val="20000"/>
              </a:spcBef>
            </a:pPr>
            <a:r>
              <a:rPr lang="ru-RU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«Новый период в </a:t>
            </a:r>
            <a:r>
              <a:rPr lang="ru-RU" b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жизни малыша</a:t>
            </a:r>
            <a:r>
              <a:rPr lang="ru-RU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45300" y="1005093"/>
            <a:ext cx="30197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b="1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Эколого – благотворительная акция</a:t>
            </a: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«Добрые</a:t>
            </a:r>
            <a:r>
              <a:rPr kumimoji="0" lang="ru-RU" sz="1800" b="1" i="0" u="none" strike="noStrike" kern="1200" cap="none" spc="0" normalizeH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крышечки</a:t>
            </a: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1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05612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Экологический</a:t>
            </a:r>
            <a:r>
              <a:rPr kumimoji="0" lang="ru-RU" sz="1800" b="1" i="0" u="none" strike="noStrike" kern="1200" cap="none" spc="0" normalizeH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«Спаси дерево»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1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1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Рисунок 10" descr="https://mdou8.edu.yar.ru/vstrecha_v_roditelskom_klube_noviy_period_v_zhizni_malisha/img_f61a724e489ffd3b4b37cc554ca4e3e8_v_w300_h200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15="http://schemas.microsoft.com/office/powerpoint/2012/main" xmlns:p14="http://schemas.microsoft.com/office/powerpoint/2010/main" val="0"/>
              </a:ext>
            </a:extLst>
          </a:blip>
          <a:stretch>
            <a:fillRect/>
          </a:stretch>
        </p:blipFill>
        <p:spPr bwMode="auto">
          <a:xfrm>
            <a:off x="588878" y="1864795"/>
            <a:ext cx="1428115" cy="1900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4389" y="1782287"/>
            <a:ext cx="1585097" cy="2097206"/>
          </a:xfrm>
          <a:prstGeom prst="rect">
            <a:avLst/>
          </a:prstGeom>
        </p:spPr>
      </p:pic>
      <p:pic>
        <p:nvPicPr>
          <p:cNvPr id="13" name="Рисунок 12" descr="https://mdou8.edu.yar.ru/img_7612949a741e6531fafd753b01e6b19a_v_w300_h200.jpg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xmlns:p15="http://schemas.microsoft.com/office/powerpoint/2012/main" xmlns:p14="http://schemas.microsoft.com/office/powerpoint/2010/main" val="0"/>
              </a:ext>
            </a:extLst>
          </a:blip>
          <a:srcRect l="8179" t="12028" b="2772"/>
          <a:stretch>
            <a:fillRect/>
          </a:stretch>
        </p:blipFill>
        <p:spPr bwMode="auto">
          <a:xfrm>
            <a:off x="6306968" y="2214615"/>
            <a:ext cx="1604010" cy="16192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 xmlns:p15="http://schemas.microsoft.com/office/powerpoint/2012/main" xmlns:p14="http://schemas.microsoft.com/office/powerpoint/2010/main"/>
            </a:ext>
          </a:extLst>
        </p:spPr>
      </p:pic>
      <p:pic>
        <p:nvPicPr>
          <p:cNvPr id="14" name="Рисунок 13" descr="https://mdou8.edu.yar.ru/img_de3c9bd5da18612555b2a73953fccb71_v_w300_h200.jpg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xmlns:p15="http://schemas.microsoft.com/office/powerpoint/2012/main" xmlns:p14="http://schemas.microsoft.com/office/powerpoint/2010/main" val="0"/>
              </a:ext>
            </a:extLst>
          </a:blip>
          <a:stretch>
            <a:fillRect/>
          </a:stretch>
        </p:blipFill>
        <p:spPr bwMode="auto">
          <a:xfrm>
            <a:off x="1571942" y="4581128"/>
            <a:ext cx="1428115" cy="190055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14"/>
          <p:cNvSpPr/>
          <p:nvPr/>
        </p:nvSpPr>
        <p:spPr>
          <a:xfrm>
            <a:off x="4243970" y="4056122"/>
            <a:ext cx="4572000" cy="13111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городском конкурсе экологической направленности</a:t>
            </a:r>
          </a:p>
          <a:p>
            <a:pPr lvl="0" algn="ctr">
              <a:spcBef>
                <a:spcPct val="20000"/>
              </a:spcBef>
            </a:pPr>
            <a:r>
              <a:rPr 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"Птичку жалко" </a:t>
            </a:r>
            <a:endParaRPr lang="ru-RU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20000"/>
              </a:spcBef>
            </a:pPr>
            <a:endParaRPr lang="ru-RU" b="1">
              <a:solidFill>
                <a:prstClr val="black"/>
              </a:solidFill>
            </a:endParaRPr>
          </a:p>
        </p:txBody>
      </p:sp>
      <p:pic>
        <p:nvPicPr>
          <p:cNvPr id="16" name="Рисунок 15" descr="https://mdou8.edu.yar.ru/saved/img_dc095fb67a1b40906f495d199efaaa62_v.jpg"/>
          <p:cNvPicPr/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xmlns:p15="http://schemas.microsoft.com/office/powerpoint/2012/main" xmlns:p14="http://schemas.microsoft.com/office/powerpoint/2010/main" val="0"/>
              </a:ext>
            </a:extLst>
          </a:blip>
          <a:srcRect t="39808"/>
          <a:stretch>
            <a:fillRect/>
          </a:stretch>
        </p:blipFill>
        <p:spPr bwMode="auto">
          <a:xfrm>
            <a:off x="5843109" y="5099768"/>
            <a:ext cx="1602740" cy="1266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 xmlns:p15="http://schemas.microsoft.com/office/powerpoint/2012/main" xmlns:p14="http://schemas.microsoft.com/office/powerpoint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xmlns:p15="http://schemas.microsoft.com/office/powerpoint/2012/main" val="309303514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C00000"/>
                </a:solidFill>
              </a:rPr>
              <a:t>Взаимодействие  с родителями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1556792"/>
            <a:ext cx="4752528" cy="1224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собрания:</a:t>
            </a:r>
          </a:p>
          <a:p>
            <a:pPr marL="514350" indent="-514350">
              <a:buAutoNum type="arabicPeriod"/>
            </a:pPr>
            <a:r>
              <a:rPr lang="ru-RU" sz="1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«Адаптация детей к детскому саду»</a:t>
            </a:r>
          </a:p>
          <a:p>
            <a:pPr marL="514350" indent="-514350">
              <a:buAutoNum type="arabicPeriod"/>
            </a:pPr>
            <a:r>
              <a:rPr lang="ru-RU" sz="1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«Растим малыша здоровым»</a:t>
            </a:r>
            <a:endParaRPr lang="ru-RU" sz="1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15="http://schemas.microsoft.com/office/powerpoint/2012/main" xmlns:p14="http://schemas.microsoft.com/office/powerpoint/2010/main" val="0"/>
              </a:ext>
            </a:extLst>
          </a:blip>
          <a:stretch>
            <a:fillRect/>
          </a:stretch>
        </p:blipFill>
        <p:spPr>
          <a:xfrm>
            <a:off x="323528" y="2420888"/>
            <a:ext cx="3291858" cy="18516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695103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«День пожилого человека»</a:t>
            </a:r>
            <a:endParaRPr lang="ru-RU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3792" y="2722151"/>
            <a:ext cx="1844352" cy="13832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3254" y="2937276"/>
            <a:ext cx="1784850" cy="133528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3792" y="4283937"/>
            <a:ext cx="2026387" cy="152093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2200" y="4725144"/>
            <a:ext cx="2014567" cy="150814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1680" y="4437112"/>
            <a:ext cx="1745761" cy="21527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p15="http://schemas.microsoft.com/office/powerpoint/2012/main" val="132157836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2088"/>
          </a:xfrm>
        </p:spPr>
        <p:txBody>
          <a:bodyPr>
            <a:normAutofit/>
          </a:bodyPr>
          <a:lstStyle/>
          <a:p>
            <a:r>
              <a:rPr lang="ru-RU" sz="4000" b="1" i="1" smtClean="0">
                <a:solidFill>
                  <a:srgbClr val="C00000"/>
                </a:solidFill>
              </a:rPr>
              <a:t>Мероприятия</a:t>
            </a:r>
            <a:endParaRPr lang="ru-RU" sz="4000" b="1" i="1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smtClean="0">
                <a:solidFill>
                  <a:srgbClr val="002060"/>
                </a:solidFill>
              </a:rPr>
              <a:t>Участие в новогоднем консультационном пункте</a:t>
            </a:r>
          </a:p>
          <a:p>
            <a:pPr marL="0" indent="0" algn="ctr">
              <a:buNone/>
            </a:pPr>
            <a:r>
              <a:rPr lang="ru-RU" sz="2400" b="1" smtClean="0">
                <a:solidFill>
                  <a:srgbClr val="002060"/>
                </a:solidFill>
              </a:rPr>
              <a:t> для детей не посещающих детский сад</a:t>
            </a:r>
          </a:p>
          <a:p>
            <a:pPr marL="0" indent="0">
              <a:buNone/>
            </a:pP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</a:rPr>
              <a:t>В роли ведущего: воспитатель Комарова А.Ф.</a:t>
            </a:r>
          </a:p>
          <a:p>
            <a:pPr marL="0" indent="0">
              <a:buNone/>
            </a:pP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</a:rPr>
              <a:t>В роли «Дед мороз»: воспитатель Ерегина Т.Л.</a:t>
            </a:r>
          </a:p>
          <a:p>
            <a:pPr marL="0" indent="0">
              <a:buNone/>
            </a:pPr>
            <a:endParaRPr lang="ru-RU" sz="2400" b="1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717032"/>
            <a:ext cx="2560542" cy="2438611"/>
          </a:xfrm>
          <a:prstGeom prst="rect">
            <a:avLst/>
          </a:prstGeom>
        </p:spPr>
      </p:pic>
      <p:pic>
        <p:nvPicPr>
          <p:cNvPr id="5" name="Рисунок 4" descr="C:\Users\811366\Documents\IMG-52caa248502b020031822c4f2f32bdbb-V.jp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xmlns:p15="http://schemas.microsoft.com/office/powerpoint/2012/main" xmlns:p14="http://schemas.microsoft.com/office/powerpoint/2010/main" val="0"/>
              </a:ext>
            </a:extLst>
          </a:blip>
          <a:stretch>
            <a:fillRect/>
          </a:stretch>
        </p:blipFill>
        <p:spPr bwMode="auto">
          <a:xfrm>
            <a:off x="5004048" y="3642169"/>
            <a:ext cx="2664296" cy="25207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 xmlns:p15="http://schemas.microsoft.com/office/powerpoint/2012/main" xmlns:p14="http://schemas.microsoft.com/office/powerpoint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xmlns:p15="http://schemas.microsoft.com/office/powerpoint/2012/main" val="75578829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989</TotalTime>
  <Words>434</Words>
  <Application>Aspose.Slides for .NET</Application>
  <PresentationFormat>Экран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Анализ  педагогической  деятельности  за  2019 – 2020 уч. год</vt:lpstr>
      <vt:lpstr>Группа раннего возраста 2 – 3 лет.</vt:lpstr>
      <vt:lpstr>График  посещаемости детей  с сентября по март</vt:lpstr>
      <vt:lpstr>Уровень освоения  ООП  ДОУ</vt:lpstr>
      <vt:lpstr>Совершенствование и пополнение РППС  в группе</vt:lpstr>
      <vt:lpstr>Взаимодействие  с родителями</vt:lpstr>
      <vt:lpstr>Взаимодействие  с родителями</vt:lpstr>
      <vt:lpstr>Взаимодействие  с родителями</vt:lpstr>
      <vt:lpstr>Мероприятия</vt:lpstr>
      <vt:lpstr>Интересные  события в жизни группы</vt:lpstr>
      <vt:lpstr>Интересные  события в жизни группы</vt:lpstr>
      <vt:lpstr>Самообразование Комарова А.Ф.</vt:lpstr>
      <vt:lpstr>Самообразование Ерегина Т.Л.</vt:lpstr>
      <vt:lpstr>Профессиональное развитие педагогов Комаровой А.Ф., Ерегиной Т.Л.</vt:lpstr>
      <vt:lpstr>Профессиональное развитие педагогов Комаровой А.Ф., Ерегиной Т.Л.</vt:lpstr>
      <vt:lpstr>Профессиональное развитие педагогов Комаровой А.Ф., Ерегиной Т.Л.</vt:lpstr>
      <vt:lpstr>Перспективы  на следующий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 педагогической  деятельности  за  2019 – 2020 уч. год</dc:title>
  <dc:creator>Илья</dc:creator>
  <cp:lastModifiedBy>ELENA</cp:lastModifiedBy>
  <cp:revision>83</cp:revision>
  <dcterms:created xsi:type="dcterms:W3CDTF">2020-04-06T16:24:17Z</dcterms:created>
  <dcterms:modified xsi:type="dcterms:W3CDTF">2020-09-16T18:35:50Z</dcterms:modified>
</cp:coreProperties>
</file>