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5" r:id="rId2"/>
    <p:sldId id="286" r:id="rId3"/>
    <p:sldId id="287" r:id="rId4"/>
    <p:sldId id="288" r:id="rId5"/>
    <p:sldId id="290" r:id="rId6"/>
    <p:sldId id="289" r:id="rId7"/>
    <p:sldId id="291" r:id="rId8"/>
    <p:sldId id="295" r:id="rId9"/>
    <p:sldId id="294" r:id="rId10"/>
    <p:sldId id="293" r:id="rId11"/>
    <p:sldId id="292" r:id="rId12"/>
    <p:sldId id="296" r:id="rId13"/>
    <p:sldId id="267" r:id="rId14"/>
  </p:sldIdLst>
  <p:sldSz cx="9144000" cy="6858000" type="screen4x3"/>
  <p:notesSz cx="6858000" cy="9144000"/>
  <p:custDataLst>
    <p:tags r:id="rId15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5987F594-A057-41D3-A61F-057EDBDE96C3}">
          <p14:sldIdLst>
            <p14:sldId id="285"/>
            <p14:sldId id="286"/>
            <p14:sldId id="287"/>
            <p14:sldId id="288"/>
            <p14:sldId id="290"/>
            <p14:sldId id="289"/>
            <p14:sldId id="291"/>
            <p14:sldId id="295"/>
            <p14:sldId id="294"/>
            <p14:sldId id="293"/>
            <p14:sldId id="292"/>
            <p14:sldId id="296"/>
          </p14:sldIdLst>
        </p14:section>
        <p14:section name="Раздел без заголовка" id="{17243791-2126-482A-9CB4-7CAA12B84A09}">
          <p14:sldIdLst>
            <p14:sldId id="267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FF"/>
    <a:srgbClr val="B122BC"/>
    <a:srgbClr val="CC3300"/>
    <a:srgbClr val="006666"/>
    <a:srgbClr val="660066"/>
    <a:srgbClr val="0099CC"/>
    <a:srgbClr val="006699"/>
    <a:srgbClr val="FF9933"/>
    <a:srgbClr val="993366"/>
    <a:srgbClr val="9966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537" autoAdjust="0"/>
    <p:restoredTop sz="99878" autoAdjust="0"/>
  </p:normalViewPr>
  <p:slideViewPr>
    <p:cSldViewPr>
      <p:cViewPr varScale="1">
        <p:scale>
          <a:sx n="55" d="100"/>
          <a:sy n="55" d="100"/>
        </p:scale>
        <p:origin x="-96" y="-4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55;&#1072;&#1074;&#1077;&#1083;\&#1056;&#1072;&#1073;&#1086;&#1095;&#1080;&#1081;%20&#1089;&#1090;&#1086;&#1083;\&#1044;&#1080;&#1072;&#1075;&#1088;&#1072;&#1084;&#1084;&#1072;%20&#1087;&#1086;%20&#1087;&#1086;&#1089;&#1077;&#1097;&#1072;&#1077;&#1084;&#1086;&#1089;&#1090;&#1080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55;&#1072;&#1074;&#1077;&#1083;\&#1056;&#1072;&#1073;&#1086;&#1095;&#1080;&#1081;%20&#1089;&#1090;&#1086;&#1083;\&#1044;&#1080;&#1072;&#1075;&#1088;&#1072;&#1084;&#1084;&#1072;%20&#1074;%20Microsoft%20Office%20PowerPoint&#1100;&#1086;&#1080;&#1084;&#1086;&#1088;&#1087;&#1089;&#1088;&#1087;&#1089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55;&#1072;&#1074;&#1077;&#1083;\&#1056;&#1072;&#1073;&#1086;&#1095;&#1080;&#1081;%20&#1089;&#1090;&#1086;&#1083;\&#1044;&#1080;&#1072;&#1075;&#1088;&#1072;&#1084;&#1084;&#1072;%20&#1074;%20Microsoft%20Office%20PowerPoint&#1100;&#1086;&#1080;&#1084;&#1086;&#1088;&#1087;&#1089;&#1088;&#1087;&#108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6.9754302501678481E-2"/>
          <c:y val="2.5541966781020168E-2"/>
          <c:w val="0.83836370706558239"/>
          <c:h val="0.87770360708236694"/>
        </c:manualLayout>
      </c:layout>
      <c:barChart>
        <c:barDir val="col"/>
        <c:grouping val="clustered"/>
        <c:ser>
          <c:idx val="0"/>
          <c:order val="0"/>
          <c:cat>
            <c:numRef>
              <c:f>Лист1!$F$6:$F$13</c:f>
              <c:numCache>
                <c:formatCode>mmm/yy</c:formatCode>
                <c:ptCount val="8"/>
                <c:pt idx="0">
                  <c:v>43709</c:v>
                </c:pt>
                <c:pt idx="1">
                  <c:v>43739</c:v>
                </c:pt>
                <c:pt idx="2">
                  <c:v>43770</c:v>
                </c:pt>
                <c:pt idx="3">
                  <c:v>43800</c:v>
                </c:pt>
                <c:pt idx="4">
                  <c:v>43831</c:v>
                </c:pt>
                <c:pt idx="5">
                  <c:v>43862</c:v>
                </c:pt>
                <c:pt idx="6">
                  <c:v>43891</c:v>
                </c:pt>
                <c:pt idx="7">
                  <c:v>43922</c:v>
                </c:pt>
              </c:numCache>
            </c:numRef>
          </c:cat>
          <c:val>
            <c:numRef>
              <c:f>Лист1!$G$6:$G$13</c:f>
              <c:numCache>
                <c:formatCode>0.00%</c:formatCode>
                <c:ptCount val="8"/>
                <c:pt idx="0">
                  <c:v>0.53</c:v>
                </c:pt>
                <c:pt idx="1">
                  <c:v>0.53</c:v>
                </c:pt>
                <c:pt idx="2">
                  <c:v>0.44</c:v>
                </c:pt>
                <c:pt idx="3">
                  <c:v>0.54</c:v>
                </c:pt>
                <c:pt idx="4">
                  <c:v>0.6100000000000011</c:v>
                </c:pt>
                <c:pt idx="5">
                  <c:v>0.53</c:v>
                </c:pt>
                <c:pt idx="6">
                  <c:v>0.57000000000000006</c:v>
                </c:pt>
                <c:pt idx="7">
                  <c:v>6.0000000000000102E-2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F7-443F-AFFD-5B0E628620CA}"/>
            </c:ext>
          </c:extLst>
        </c:ser>
        <c:dLbls/>
        <c:axId val="47743360"/>
        <c:axId val="47744896"/>
      </c:barChart>
      <c:dateAx>
        <c:axId val="47743360"/>
        <c:scaling>
          <c:orientation val="minMax"/>
        </c:scaling>
        <c:axPos val="b"/>
        <c:numFmt formatCode="mmm/yy" sourceLinked="1"/>
        <c:tickLblPos val="nextTo"/>
        <c:crossAx val="47744896"/>
        <c:crosses val="autoZero"/>
        <c:lblOffset val="100"/>
        <c:baseTimeUnit val="months"/>
      </c:dateAx>
      <c:valAx>
        <c:axId val="47744896"/>
        <c:scaling>
          <c:orientation val="minMax"/>
        </c:scaling>
        <c:axPos val="l"/>
        <c:majorGridlines/>
        <c:numFmt formatCode="0.00%" sourceLinked="1"/>
        <c:tickLblPos val="nextTo"/>
        <c:crossAx val="47743360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средний</c:v>
                </c:pt>
              </c:strCache>
            </c:strRef>
          </c:tx>
          <c:marker>
            <c:symbol val="none"/>
          </c:marker>
          <c:cat>
            <c:strRef>
              <c:f>Лист1!$A$2:$A$6</c:f>
              <c:strCache>
                <c:ptCount val="5"/>
                <c:pt idx="0">
                  <c:v>Соц.-ком.развитие</c:v>
                </c:pt>
                <c:pt idx="1">
                  <c:v>Познание</c:v>
                </c:pt>
                <c:pt idx="2">
                  <c:v>Речевое развитие</c:v>
                </c:pt>
                <c:pt idx="3">
                  <c:v>Худ.-эстет. развитие</c:v>
                </c:pt>
                <c:pt idx="4">
                  <c:v>Физ. развитие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1</c:v>
                </c:pt>
                <c:pt idx="1">
                  <c:v>0.57000000000000006</c:v>
                </c:pt>
                <c:pt idx="2">
                  <c:v>0.43000000000000005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73-4D54-8048-3999AC07E45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высокий</c:v>
                </c:pt>
              </c:strCache>
            </c:strRef>
          </c:tx>
          <c:marker>
            <c:symbol val="none"/>
          </c:marker>
          <c:cat>
            <c:strRef>
              <c:f>Лист1!$A$2:$A$6</c:f>
              <c:strCache>
                <c:ptCount val="5"/>
                <c:pt idx="0">
                  <c:v>Соц.-ком.развитие</c:v>
                </c:pt>
                <c:pt idx="1">
                  <c:v>Познание</c:v>
                </c:pt>
                <c:pt idx="2">
                  <c:v>Речевое развитие</c:v>
                </c:pt>
                <c:pt idx="3">
                  <c:v>Худ.-эстет. развитие</c:v>
                </c:pt>
                <c:pt idx="4">
                  <c:v>Физ. развитие</c:v>
                </c:pt>
              </c:strCache>
            </c:strRef>
          </c:cat>
          <c:val>
            <c:numRef>
              <c:f>Лист1!$C$2:$C$6</c:f>
              <c:numCache>
                <c:formatCode>0.00%</c:formatCode>
                <c:ptCount val="5"/>
                <c:pt idx="0">
                  <c:v>0</c:v>
                </c:pt>
                <c:pt idx="1">
                  <c:v>0.43000000000000005</c:v>
                </c:pt>
                <c:pt idx="2">
                  <c:v>0.43000000000000005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073-4D54-8048-3999AC07E45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</c:v>
                </c:pt>
              </c:strCache>
            </c:strRef>
          </c:tx>
          <c:marker>
            <c:symbol val="none"/>
          </c:marker>
          <c:cat>
            <c:strRef>
              <c:f>Лист1!$A$2:$A$6</c:f>
              <c:strCache>
                <c:ptCount val="5"/>
                <c:pt idx="0">
                  <c:v>Соц.-ком.развитие</c:v>
                </c:pt>
                <c:pt idx="1">
                  <c:v>Познание</c:v>
                </c:pt>
                <c:pt idx="2">
                  <c:v>Речевое развитие</c:v>
                </c:pt>
                <c:pt idx="3">
                  <c:v>Худ.-эстет. развитие</c:v>
                </c:pt>
                <c:pt idx="4">
                  <c:v>Физ. развитие</c:v>
                </c:pt>
              </c:strCache>
            </c:strRef>
          </c:cat>
          <c:val>
            <c:numRef>
              <c:f>Лист1!$D$2:$D$6</c:f>
              <c:numCache>
                <c:formatCode>0.00%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0.14000000000000001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073-4D54-8048-3999AC07E451}"/>
            </c:ext>
          </c:extLst>
        </c:ser>
        <c:dLbls/>
        <c:marker val="1"/>
        <c:axId val="80980608"/>
        <c:axId val="81875328"/>
      </c:lineChart>
      <c:catAx>
        <c:axId val="80980608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000" smtId="4294967295"/>
            </a:pPr>
            <a:endParaRPr lang="ru-RU"/>
          </a:p>
        </c:txPr>
        <c:crossAx val="81875328"/>
        <c:crosses val="autoZero"/>
        <c:lblAlgn val="ctr"/>
        <c:lblOffset val="100"/>
      </c:catAx>
      <c:valAx>
        <c:axId val="81875328"/>
        <c:scaling>
          <c:orientation val="minMax"/>
        </c:scaling>
        <c:axPos val="l"/>
        <c:majorGridlines/>
        <c:numFmt formatCode="0.00%" sourceLinked="1"/>
        <c:tickLblPos val="nextTo"/>
        <c:txPr>
          <a:bodyPr/>
          <a:lstStyle/>
          <a:p>
            <a:pPr>
              <a:defRPr sz="1200" smtId="4294967295"/>
            </a:pPr>
            <a:endParaRPr lang="ru-RU"/>
          </a:p>
        </c:txPr>
        <c:crossAx val="8098060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 smtId="4294967295"/>
          </a:pPr>
          <a:endParaRPr lang="ru-RU"/>
        </a:p>
      </c:txPr>
    </c:legend>
    <c:plotVisOnly val="1"/>
    <c:dispBlanksAs val="gap"/>
  </c:chart>
  <c:txPr>
    <a:bodyPr/>
    <a:lstStyle/>
    <a:p>
      <a:pPr>
        <a:defRPr sz="1800" smtId="4294967295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средний</c:v>
                </c:pt>
              </c:strCache>
            </c:strRef>
          </c:tx>
          <c:marker>
            <c:symbol val="none"/>
          </c:marker>
          <c:cat>
            <c:strRef>
              <c:f>Лист1!$A$2:$A$6</c:f>
              <c:strCache>
                <c:ptCount val="5"/>
                <c:pt idx="0">
                  <c:v>Соц.-ком.развитие</c:v>
                </c:pt>
                <c:pt idx="1">
                  <c:v>Познание</c:v>
                </c:pt>
                <c:pt idx="2">
                  <c:v>Речевое развитие</c:v>
                </c:pt>
                <c:pt idx="3">
                  <c:v>Худ.-эстет. развитие</c:v>
                </c:pt>
                <c:pt idx="4">
                  <c:v>Физ. развитие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0.28000000000000003</c:v>
                </c:pt>
                <c:pt idx="1">
                  <c:v>0.14000000000000001</c:v>
                </c:pt>
                <c:pt idx="2">
                  <c:v>0.28000000000000003</c:v>
                </c:pt>
                <c:pt idx="3">
                  <c:v>0.57000000000000006</c:v>
                </c:pt>
                <c:pt idx="4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D1-4D90-B09A-9057C83C325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высокий</c:v>
                </c:pt>
              </c:strCache>
            </c:strRef>
          </c:tx>
          <c:marker>
            <c:symbol val="none"/>
          </c:marker>
          <c:cat>
            <c:strRef>
              <c:f>Лист1!$A$2:$A$6</c:f>
              <c:strCache>
                <c:ptCount val="5"/>
                <c:pt idx="0">
                  <c:v>Соц.-ком.развитие</c:v>
                </c:pt>
                <c:pt idx="1">
                  <c:v>Познание</c:v>
                </c:pt>
                <c:pt idx="2">
                  <c:v>Речевое развитие</c:v>
                </c:pt>
                <c:pt idx="3">
                  <c:v>Худ.-эстет. развитие</c:v>
                </c:pt>
                <c:pt idx="4">
                  <c:v>Физ. развитие</c:v>
                </c:pt>
              </c:strCache>
            </c:strRef>
          </c:cat>
          <c:val>
            <c:numRef>
              <c:f>Лист1!$C$2:$C$6</c:f>
              <c:numCache>
                <c:formatCode>0.00%</c:formatCode>
                <c:ptCount val="5"/>
                <c:pt idx="0">
                  <c:v>0.72000000000000108</c:v>
                </c:pt>
                <c:pt idx="1">
                  <c:v>0.8600000000000011</c:v>
                </c:pt>
                <c:pt idx="2">
                  <c:v>0.72000000000000108</c:v>
                </c:pt>
                <c:pt idx="3">
                  <c:v>0.43000000000000005</c:v>
                </c:pt>
                <c:pt idx="4">
                  <c:v>0.8600000000000011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2D1-4D90-B09A-9057C83C325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</c:v>
                </c:pt>
              </c:strCache>
            </c:strRef>
          </c:tx>
          <c:marker>
            <c:symbol val="none"/>
          </c:marker>
          <c:cat>
            <c:strRef>
              <c:f>Лист1!$A$2:$A$6</c:f>
              <c:strCache>
                <c:ptCount val="5"/>
                <c:pt idx="0">
                  <c:v>Соц.-ком.развитие</c:v>
                </c:pt>
                <c:pt idx="1">
                  <c:v>Познание</c:v>
                </c:pt>
                <c:pt idx="2">
                  <c:v>Речевое развитие</c:v>
                </c:pt>
                <c:pt idx="3">
                  <c:v>Худ.-эстет. развитие</c:v>
                </c:pt>
                <c:pt idx="4">
                  <c:v>Физ. развитие</c:v>
                </c:pt>
              </c:strCache>
            </c:strRef>
          </c:cat>
          <c:val>
            <c:numRef>
              <c:f>Лист1!$D$2:$D$6</c:f>
              <c:numCache>
                <c:formatCode>0.00%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2D1-4D90-B09A-9057C83C3257}"/>
            </c:ext>
          </c:extLst>
        </c:ser>
        <c:dLbls/>
        <c:marker val="1"/>
        <c:axId val="82155776"/>
        <c:axId val="82334464"/>
      </c:lineChart>
      <c:catAx>
        <c:axId val="82155776"/>
        <c:scaling>
          <c:orientation val="minMax"/>
        </c:scaling>
        <c:axPos val="b"/>
        <c:numFmt formatCode="General" sourceLinked="0"/>
        <c:tickLblPos val="nextTo"/>
        <c:crossAx val="82334464"/>
        <c:crosses val="autoZero"/>
        <c:lblAlgn val="ctr"/>
        <c:lblOffset val="100"/>
      </c:catAx>
      <c:valAx>
        <c:axId val="82334464"/>
        <c:scaling>
          <c:orientation val="minMax"/>
        </c:scaling>
        <c:axPos val="l"/>
        <c:majorGridlines/>
        <c:numFmt formatCode="0.00%" sourceLinked="1"/>
        <c:tickLblPos val="nextTo"/>
        <c:crossAx val="82155776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средний</c:v>
                </c:pt>
              </c:strCache>
            </c:strRef>
          </c:tx>
          <c:marker>
            <c:symbol val="none"/>
          </c:marker>
          <c:cat>
            <c:strRef>
              <c:f>Лист1!$A$2:$A$6</c:f>
              <c:strCache>
                <c:ptCount val="5"/>
                <c:pt idx="0">
                  <c:v>Соц.-ком.развитие</c:v>
                </c:pt>
                <c:pt idx="1">
                  <c:v>Познание</c:v>
                </c:pt>
                <c:pt idx="2">
                  <c:v>Речевое развитие</c:v>
                </c:pt>
                <c:pt idx="3">
                  <c:v>Худ.-эстет. развитие</c:v>
                </c:pt>
                <c:pt idx="4">
                  <c:v>Физ. развитие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0.8</c:v>
                </c:pt>
                <c:pt idx="1">
                  <c:v>0.70000000000000107</c:v>
                </c:pt>
                <c:pt idx="2">
                  <c:v>0.60000000000000109</c:v>
                </c:pt>
                <c:pt idx="3">
                  <c:v>0.2</c:v>
                </c:pt>
                <c:pt idx="4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B0-4741-9901-B23FE1E0A91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высокий</c:v>
                </c:pt>
              </c:strCache>
            </c:strRef>
          </c:tx>
          <c:marker>
            <c:symbol val="none"/>
          </c:marker>
          <c:cat>
            <c:strRef>
              <c:f>Лист1!$A$2:$A$6</c:f>
              <c:strCache>
                <c:ptCount val="5"/>
                <c:pt idx="0">
                  <c:v>Соц.-ком.развитие</c:v>
                </c:pt>
                <c:pt idx="1">
                  <c:v>Познание</c:v>
                </c:pt>
                <c:pt idx="2">
                  <c:v>Речевое развитие</c:v>
                </c:pt>
                <c:pt idx="3">
                  <c:v>Худ.-эстет. развитие</c:v>
                </c:pt>
                <c:pt idx="4">
                  <c:v>Физ. развитие</c:v>
                </c:pt>
              </c:strCache>
            </c:strRef>
          </c:cat>
          <c:val>
            <c:numRef>
              <c:f>Лист1!$C$2:$C$6</c:f>
              <c:numCache>
                <c:formatCode>0.00%</c:formatCode>
                <c:ptCount val="5"/>
                <c:pt idx="0">
                  <c:v>0.2</c:v>
                </c:pt>
                <c:pt idx="1">
                  <c:v>0.30000000000000004</c:v>
                </c:pt>
                <c:pt idx="2">
                  <c:v>0.4</c:v>
                </c:pt>
                <c:pt idx="3">
                  <c:v>0.8</c:v>
                </c:pt>
                <c:pt idx="4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B0-4741-9901-B23FE1E0A91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</c:v>
                </c:pt>
              </c:strCache>
            </c:strRef>
          </c:tx>
          <c:marker>
            <c:symbol val="none"/>
          </c:marker>
          <c:cat>
            <c:strRef>
              <c:f>Лист1!$A$2:$A$6</c:f>
              <c:strCache>
                <c:ptCount val="5"/>
                <c:pt idx="0">
                  <c:v>Соц.-ком.развитие</c:v>
                </c:pt>
                <c:pt idx="1">
                  <c:v>Познание</c:v>
                </c:pt>
                <c:pt idx="2">
                  <c:v>Речевое развитие</c:v>
                </c:pt>
                <c:pt idx="3">
                  <c:v>Худ.-эстет. развитие</c:v>
                </c:pt>
                <c:pt idx="4">
                  <c:v>Физ. развитие</c:v>
                </c:pt>
              </c:strCache>
            </c:strRef>
          </c:cat>
          <c:val>
            <c:numRef>
              <c:f>Лист1!$D$2:$D$6</c:f>
              <c:numCache>
                <c:formatCode>0.00%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DB0-4741-9901-B23FE1E0A915}"/>
            </c:ext>
          </c:extLst>
        </c:ser>
        <c:dLbls/>
        <c:marker val="1"/>
        <c:axId val="82578048"/>
        <c:axId val="82658816"/>
      </c:lineChart>
      <c:catAx>
        <c:axId val="82578048"/>
        <c:scaling>
          <c:orientation val="minMax"/>
        </c:scaling>
        <c:axPos val="b"/>
        <c:numFmt formatCode="General" sourceLinked="0"/>
        <c:tickLblPos val="nextTo"/>
        <c:crossAx val="82658816"/>
        <c:crosses val="autoZero"/>
        <c:lblAlgn val="ctr"/>
        <c:lblOffset val="100"/>
      </c:catAx>
      <c:valAx>
        <c:axId val="82658816"/>
        <c:scaling>
          <c:orientation val="minMax"/>
        </c:scaling>
        <c:axPos val="l"/>
        <c:majorGridlines/>
        <c:numFmt formatCode="0.00%" sourceLinked="1"/>
        <c:tickLblPos val="nextTo"/>
        <c:crossAx val="82578048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37E1-ED4A-441F-A474-E85CC1AFB864}" type="datetimeFigureOut">
              <a:rPr lang="ru-RU" smtClean="0"/>
              <a:pPr/>
              <a:t>вт 15.09.20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9FD4-3CE3-4D26-BDE0-EAA286215B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37E1-ED4A-441F-A474-E85CC1AFB864}" type="datetimeFigureOut">
              <a:rPr lang="ru-RU" smtClean="0"/>
              <a:pPr/>
              <a:t>вт 15.09.20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9FD4-3CE3-4D26-BDE0-EAA286215B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37E1-ED4A-441F-A474-E85CC1AFB864}" type="datetimeFigureOut">
              <a:rPr lang="ru-RU" smtClean="0"/>
              <a:pPr/>
              <a:t>вт 15.09.20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9FD4-3CE3-4D26-BDE0-EAA286215B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37E1-ED4A-441F-A474-E85CC1AFB864}" type="datetimeFigureOut">
              <a:rPr lang="ru-RU" smtClean="0"/>
              <a:pPr/>
              <a:t>вт 15.09.20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9FD4-3CE3-4D26-BDE0-EAA286215B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37E1-ED4A-441F-A474-E85CC1AFB864}" type="datetimeFigureOut">
              <a:rPr lang="ru-RU" smtClean="0"/>
              <a:pPr/>
              <a:t>вт 15.09.20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9FD4-3CE3-4D26-BDE0-EAA286215B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37E1-ED4A-441F-A474-E85CC1AFB864}" type="datetimeFigureOut">
              <a:rPr lang="ru-RU" smtClean="0"/>
              <a:pPr/>
              <a:t>вт 15.09.20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9FD4-3CE3-4D26-BDE0-EAA286215B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37E1-ED4A-441F-A474-E85CC1AFB864}" type="datetimeFigureOut">
              <a:rPr lang="ru-RU" smtClean="0"/>
              <a:pPr/>
              <a:t>вт 15.09.20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9FD4-3CE3-4D26-BDE0-EAA286215B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37E1-ED4A-441F-A474-E85CC1AFB864}" type="datetimeFigureOut">
              <a:rPr lang="ru-RU" smtClean="0"/>
              <a:pPr/>
              <a:t>вт 15.09.20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9FD4-3CE3-4D26-BDE0-EAA286215B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37E1-ED4A-441F-A474-E85CC1AFB864}" type="datetimeFigureOut">
              <a:rPr lang="ru-RU" smtClean="0"/>
              <a:pPr/>
              <a:t>вт 15.09.20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9FD4-3CE3-4D26-BDE0-EAA286215B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37E1-ED4A-441F-A474-E85CC1AFB864}" type="datetimeFigureOut">
              <a:rPr lang="ru-RU" smtClean="0"/>
              <a:pPr/>
              <a:t>вт 15.09.20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9FD4-3CE3-4D26-BDE0-EAA286215B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37E1-ED4A-441F-A474-E85CC1AFB864}" type="datetimeFigureOut">
              <a:rPr lang="ru-RU" smtClean="0"/>
              <a:pPr/>
              <a:t>вт 15.09.20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9FD4-3CE3-4D26-BDE0-EAA286215B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A37E1-ED4A-441F-A474-E85CC1AFB864}" type="datetimeFigureOut">
              <a:rPr lang="ru-RU" smtClean="0"/>
              <a:pPr/>
              <a:t>вт 15.09.20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69FD4-3CE3-4D26-BDE0-EAA286215BE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endParaRPr lang="ru-RU"/>
          </a:p>
        </p:txBody>
      </p:sp>
      <p:pic>
        <p:nvPicPr>
          <p:cNvPr id="6" name="Содержимое 5" descr="ART_1865-e1529583531410-36fbkm0ve9imu4mkd6gjd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968714"/>
            <a:ext cx="9144000" cy="5268598"/>
          </a:xfrm>
        </p:spPr>
      </p:pic>
      <p:sp>
        <p:nvSpPr>
          <p:cNvPr id="9" name="TextBox 8"/>
          <p:cNvSpPr txBox="1"/>
          <p:nvPr/>
        </p:nvSpPr>
        <p:spPr>
          <a:xfrm>
            <a:off x="5357818" y="1357298"/>
            <a:ext cx="33575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smtClean="0"/>
              <a:t>МДОУ  «Детский  сад  № 8»                      Группа  № 1,   корпус  № 2</a:t>
            </a:r>
            <a:endParaRPr lang="ru-RU" sz="1600" i="1"/>
          </a:p>
        </p:txBody>
      </p:sp>
      <p:sp>
        <p:nvSpPr>
          <p:cNvPr id="10" name="TextBox 9"/>
          <p:cNvSpPr txBox="1"/>
          <p:nvPr/>
        </p:nvSpPr>
        <p:spPr>
          <a:xfrm>
            <a:off x="2500298" y="3286124"/>
            <a:ext cx="371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smtClean="0"/>
              <a:t>ВОСПИТАТЕЛИ:</a:t>
            </a:r>
            <a:endParaRPr lang="ru-RU" i="1"/>
          </a:p>
        </p:txBody>
      </p:sp>
      <p:sp>
        <p:nvSpPr>
          <p:cNvPr id="12" name="TextBox 11"/>
          <p:cNvSpPr txBox="1"/>
          <p:nvPr/>
        </p:nvSpPr>
        <p:spPr>
          <a:xfrm>
            <a:off x="857224" y="3857628"/>
            <a:ext cx="235745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i="1" err="1" smtClean="0"/>
              <a:t>Смурыгина                              Ольга                                      Константиновна</a:t>
            </a:r>
            <a:endParaRPr lang="ru-RU" sz="2200" i="1"/>
          </a:p>
        </p:txBody>
      </p:sp>
      <p:sp>
        <p:nvSpPr>
          <p:cNvPr id="13" name="TextBox 12"/>
          <p:cNvSpPr txBox="1"/>
          <p:nvPr/>
        </p:nvSpPr>
        <p:spPr>
          <a:xfrm>
            <a:off x="3851920" y="3826928"/>
            <a:ext cx="31489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i="1" err="1" smtClean="0"/>
              <a:t>Гапиенко                           Анна                                      Олеговна</a:t>
            </a:r>
            <a:endParaRPr lang="ru-RU" sz="2200" i="1"/>
          </a:p>
        </p:txBody>
      </p:sp>
      <p:sp>
        <p:nvSpPr>
          <p:cNvPr id="8" name="TextBox 7"/>
          <p:cNvSpPr txBox="1"/>
          <p:nvPr/>
        </p:nvSpPr>
        <p:spPr>
          <a:xfrm>
            <a:off x="2428860" y="5286388"/>
            <a:ext cx="3943340" cy="373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mtClean="0"/>
              <a:t>2019 – 2020  учебный  год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:p15="http://schemas.microsoft.com/office/powerpoint/2012/main" xmlns="" val="785433007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maxresdefaul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95878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smtClean="0">
                <a:solidFill>
                  <a:schemeClr val="tx2"/>
                </a:solidFill>
              </a:rPr>
              <a:t>Самообразование</a:t>
            </a:r>
            <a:endParaRPr lang="ru-RU" i="1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i="1" err="1" smtClean="0">
                <a:latin typeface="+mj-lt"/>
              </a:rPr>
              <a:t>Смурыгина О.К.   </a:t>
            </a:r>
            <a:r>
              <a:rPr lang="ru-RU" sz="2000" i="1" smtClean="0">
                <a:latin typeface="+mj-lt"/>
              </a:rPr>
              <a:t>Тема: «Сенсорное  воспитание  детей  раннего  возраста  посредством  развивающих  и  дидактических  игр»:            </a:t>
            </a:r>
            <a:r>
              <a:rPr lang="ru-RU" sz="1800" smtClean="0">
                <a:latin typeface="+mj-lt"/>
              </a:rPr>
              <a:t>*подобраны развивающие  игры  на  закрепление  цвета,  формы,  величины</a:t>
            </a:r>
            <a:r>
              <a:rPr lang="ru-RU" sz="1800">
                <a:latin typeface="+mj-lt"/>
              </a:rPr>
              <a:t>;</a:t>
            </a:r>
            <a:r>
              <a:rPr lang="ru-RU" sz="1800" smtClean="0">
                <a:latin typeface="+mj-lt"/>
              </a:rPr>
              <a:t>                            *составлена  картотека  развивающих  и  дидактических  игр;</a:t>
            </a:r>
          </a:p>
          <a:p>
            <a:r>
              <a:rPr lang="ru-RU" sz="1800" smtClean="0">
                <a:latin typeface="+mj-lt"/>
              </a:rPr>
              <a:t>*подготовлена консультация  для  родителей:  «Играйте  дома!»</a:t>
            </a:r>
          </a:p>
          <a:p>
            <a:endParaRPr lang="ru-RU" sz="1800" i="1" smtClean="0">
              <a:latin typeface="+mj-lt"/>
            </a:endParaRPr>
          </a:p>
          <a:p>
            <a:r>
              <a:rPr lang="ru-RU" sz="2400" i="1" err="1" smtClean="0">
                <a:latin typeface="+mj-lt"/>
              </a:rPr>
              <a:t>Гапиенко  А.О.    </a:t>
            </a:r>
            <a:r>
              <a:rPr lang="ru-RU" sz="2000" i="1" smtClean="0">
                <a:latin typeface="+mj-lt"/>
              </a:rPr>
              <a:t>Тема:  «Пальчиковая  гимнастика  и     пальчиковые  игры  как  средство  развития  мелкой              моторики  рук  у  детей  младшего  дошкольного  возраста».:                  </a:t>
            </a:r>
            <a:r>
              <a:rPr lang="ru-RU" sz="1800" smtClean="0">
                <a:latin typeface="+mj-lt"/>
              </a:rPr>
              <a:t>*составлена картотека  пальчиковых  игр</a:t>
            </a:r>
            <a:r>
              <a:rPr lang="ru-RU" sz="1800">
                <a:latin typeface="+mj-lt"/>
              </a:rPr>
              <a:t>;</a:t>
            </a:r>
            <a:r>
              <a:rPr lang="ru-RU" sz="1800" smtClean="0">
                <a:latin typeface="+mj-lt"/>
              </a:rPr>
              <a:t>                                                                                            *подобрана картотека  пальчиковой  гимнастики.</a:t>
            </a:r>
            <a:endParaRPr lang="ru-RU" sz="2400" i="1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:p15="http://schemas.microsoft.com/office/powerpoint/2012/main" xmlns="" val="4200539417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maxresdefaul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95878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972616" y="274638"/>
            <a:ext cx="9659416" cy="1066130"/>
          </a:xfrm>
        </p:spPr>
        <p:txBody>
          <a:bodyPr>
            <a:normAutofit/>
          </a:bodyPr>
          <a:lstStyle/>
          <a:p>
            <a:r>
              <a:rPr lang="ru-RU" sz="3600" i="1" smtClean="0">
                <a:solidFill>
                  <a:schemeClr val="tx2"/>
                </a:solidFill>
              </a:rPr>
              <a:t>Профессиональное  развитие  педагогов</a:t>
            </a:r>
            <a:endParaRPr lang="ru-RU" sz="3600" i="1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972616" y="1484784"/>
            <a:ext cx="9659416" cy="46413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smtClean="0">
                <a:solidFill>
                  <a:schemeClr val="tx2"/>
                </a:solidFill>
                <a:latin typeface="+mj-lt"/>
              </a:rPr>
              <a:t>Курсы  повышения  квалификации</a:t>
            </a:r>
            <a:r>
              <a:rPr lang="ru-RU" sz="2800" smtClean="0">
                <a:solidFill>
                  <a:schemeClr val="tx2"/>
                </a:solidFill>
                <a:latin typeface="+mj-lt"/>
              </a:rPr>
              <a:t>                                 </a:t>
            </a:r>
          </a:p>
          <a:p>
            <a:pPr algn="ctr"/>
            <a:endParaRPr lang="ru-RU" sz="2800" smtClean="0">
              <a:solidFill>
                <a:schemeClr val="tx2"/>
              </a:solidFill>
              <a:latin typeface="+mj-lt"/>
            </a:endParaRPr>
          </a:p>
          <a:p>
            <a:endParaRPr lang="ru-RU" sz="2800" smtClean="0">
              <a:latin typeface="+mj-lt"/>
            </a:endParaRPr>
          </a:p>
        </p:txBody>
      </p:sp>
      <p:pic>
        <p:nvPicPr>
          <p:cNvPr id="11" name="Рисунок 10" descr="IMG_20200520_134458.jpg"/>
          <p:cNvPicPr>
            <a:picLocks noChangeAspect="1"/>
          </p:cNvPicPr>
          <p:nvPr/>
        </p:nvPicPr>
        <p:blipFill>
          <a:blip r:embed="rId3"/>
          <a:srcRect r="9524"/>
          <a:stretch>
            <a:fillRect/>
          </a:stretch>
        </p:blipFill>
        <p:spPr>
          <a:xfrm>
            <a:off x="285720" y="2643182"/>
            <a:ext cx="4071934" cy="2531566"/>
          </a:xfrm>
          <a:prstGeom prst="rect">
            <a:avLst/>
          </a:prstGeom>
        </p:spPr>
      </p:pic>
      <p:pic>
        <p:nvPicPr>
          <p:cNvPr id="13" name="Рисунок 12" descr="IMG_20200520_134439.jpg"/>
          <p:cNvPicPr>
            <a:picLocks noChangeAspect="1"/>
          </p:cNvPicPr>
          <p:nvPr/>
        </p:nvPicPr>
        <p:blipFill>
          <a:blip r:embed="rId4"/>
          <a:srcRect r="11110"/>
          <a:stretch>
            <a:fillRect/>
          </a:stretch>
        </p:blipFill>
        <p:spPr>
          <a:xfrm>
            <a:off x="4572000" y="2928934"/>
            <a:ext cx="4000528" cy="2531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15="http://schemas.microsoft.com/office/powerpoint/2012/main" xmlns="" val="3715875891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maxresdefaul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95878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44624" y="274638"/>
            <a:ext cx="9731424" cy="1138138"/>
          </a:xfrm>
        </p:spPr>
        <p:txBody>
          <a:bodyPr>
            <a:normAutofit/>
          </a:bodyPr>
          <a:lstStyle/>
          <a:p>
            <a:r>
              <a:rPr lang="ru-RU" sz="3200" i="1" smtClean="0">
                <a:solidFill>
                  <a:schemeClr val="tx2"/>
                </a:solidFill>
              </a:rPr>
              <a:t>Профессиональное  развитие  педагогов</a:t>
            </a:r>
            <a:endParaRPr lang="ru-RU" sz="3200" i="1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556793"/>
            <a:ext cx="8003622" cy="496855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smtClean="0"/>
              <a:t>      * «Концерт  наставников»: </a:t>
            </a:r>
          </a:p>
          <a:p>
            <a:endParaRPr lang="ru-RU" sz="2400" smtClean="0"/>
          </a:p>
          <a:p>
            <a:endParaRPr lang="ru-RU" sz="2400" smtClean="0"/>
          </a:p>
          <a:p>
            <a:endParaRPr lang="ru-RU" sz="2400" smtClean="0"/>
          </a:p>
          <a:p>
            <a:pPr>
              <a:buNone/>
            </a:pPr>
            <a:r>
              <a:rPr lang="ru-RU" sz="2400" smtClean="0"/>
              <a:t>   </a:t>
            </a:r>
          </a:p>
          <a:p>
            <a:pPr>
              <a:buNone/>
            </a:pPr>
            <a:r>
              <a:rPr lang="ru-RU" sz="2400" smtClean="0"/>
              <a:t>     *Посещение  открытого  занятия. </a:t>
            </a:r>
            <a:r>
              <a:rPr lang="ru-RU" sz="2400" i="1" smtClean="0"/>
              <a:t>Тема:  «Ярославль – любимый  город. Он  всегда  красив  и  молод».  </a:t>
            </a:r>
            <a:r>
              <a:rPr lang="ru-RU" sz="2400" smtClean="0"/>
              <a:t>Педагог – Афанасьева Ж.Б.  </a:t>
            </a:r>
          </a:p>
          <a:p>
            <a:pPr>
              <a:buNone/>
            </a:pPr>
            <a:r>
              <a:rPr lang="ru-RU" sz="2400" smtClean="0"/>
              <a:t>     *Гапиенко А.О.  провела  родительский  клуб:                                    </a:t>
            </a:r>
            <a:r>
              <a:rPr lang="ru-RU" sz="2400" i="1" smtClean="0"/>
              <a:t>«К  нам  пришёл  Снеговичок».</a:t>
            </a:r>
            <a:r>
              <a:rPr lang="ru-RU" sz="2400" smtClean="0"/>
              <a:t>                                                                  *Гапиенко А.О.  в  2019 г. поступила  в  ЯГПУ  им. К.Д. Ушинского  (заочное  отделение).    </a:t>
            </a:r>
          </a:p>
          <a:p>
            <a:endParaRPr lang="ru-RU"/>
          </a:p>
        </p:txBody>
      </p:sp>
      <p:pic>
        <p:nvPicPr>
          <p:cNvPr id="6" name="Рисунок 5" descr="IMG-f5b213fce6342943680720944f8e4a3a-V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2000240"/>
            <a:ext cx="2190764" cy="1643074"/>
          </a:xfrm>
          <a:prstGeom prst="rect">
            <a:avLst/>
          </a:prstGeom>
        </p:spPr>
      </p:pic>
      <p:pic>
        <p:nvPicPr>
          <p:cNvPr id="7" name="Рисунок 6" descr="IMG-a6f1d5feee585777727b0e3744b935a4-V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2198" y="2054322"/>
            <a:ext cx="2110936" cy="1578254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maxresdefaul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95878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3600" b="1" smtClean="0">
                <a:solidFill>
                  <a:schemeClr val="tx2"/>
                </a:solidFill>
              </a:rPr>
              <a:t>Перспективы  на следующий год</a:t>
            </a:r>
            <a:endParaRPr lang="ru-RU" sz="3600" b="1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044624" y="1340768"/>
            <a:ext cx="8568952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i="1" smtClean="0"/>
              <a:t>*Пополнение  РППС:                                                                   </a:t>
            </a:r>
            <a:r>
              <a:rPr lang="ru-RU" sz="2400" i="1" smtClean="0"/>
              <a:t>- уголок  психологической  разгрузки</a:t>
            </a:r>
            <a:r>
              <a:rPr lang="ru-RU" sz="2400" i="1"/>
              <a:t>;</a:t>
            </a:r>
            <a:r>
              <a:rPr lang="ru-RU" sz="2400" i="1" smtClean="0"/>
              <a:t>                                                     - спортивный  уголок;                                                                                 - атрибуты  к  сюжетно-ролевым  играм.</a:t>
            </a:r>
          </a:p>
          <a:p>
            <a:pPr marL="0" indent="0">
              <a:buNone/>
            </a:pPr>
            <a:r>
              <a:rPr lang="ru-RU" sz="2800" i="1" smtClean="0"/>
              <a:t>*Планы:                                                                                          </a:t>
            </a:r>
            <a:r>
              <a:rPr lang="ru-RU" sz="2400" i="1" smtClean="0"/>
              <a:t>- создать  картотеку  «Развивающие  и  дидактические                игры  для  детей  2-х – 4-х лет».                                                                                 - продолжить  работу  по  составлению  сценариев                       </a:t>
            </a:r>
            <a:r>
              <a:rPr lang="ru-RU" sz="2400" i="1"/>
              <a:t>р</a:t>
            </a:r>
            <a:r>
              <a:rPr lang="ru-RU" sz="2400" i="1" smtClean="0"/>
              <a:t>азвлечений  для  детей  2-х – 4-х лет».                                                         - изготовить лэпбук  по правилам дорожного движения.                                                                                              - изготовить развивающие  книжки-малышки  для  речевого  уголка.</a:t>
            </a:r>
            <a:r>
              <a:rPr lang="ru-RU" sz="2800" i="1" smtClean="0"/>
              <a:t> </a:t>
            </a:r>
            <a:endParaRPr lang="ru-RU" sz="2800" i="1"/>
          </a:p>
        </p:txBody>
      </p:sp>
    </p:spTree>
    <p:extLst>
      <p:ext uri="{BB962C8B-B14F-4D97-AF65-F5344CB8AC3E}">
        <p14:creationId xmlns:p14="http://schemas.microsoft.com/office/powerpoint/2010/main" xmlns:p15="http://schemas.microsoft.com/office/powerpoint/2012/main" xmlns="" val="166813283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maxresdefaul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214478" y="0"/>
            <a:ext cx="12192000" cy="7143728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i="1" smtClean="0">
                <a:solidFill>
                  <a:schemeClr val="tx2"/>
                </a:solidFill>
              </a:rPr>
              <a:t>Группа  «Колокольчик» – разновозрастная            (дети  от  1,5  до  4-х  лет)</a:t>
            </a:r>
            <a:endParaRPr lang="ru-RU" sz="3000" i="1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1643050"/>
            <a:ext cx="48577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mtClean="0"/>
              <a:t>1  подгруппа – «Группа  раннего  развития»                                               (дети  от  1,5  до  3-х  лет).                                                                           </a:t>
            </a:r>
            <a:r>
              <a:rPr lang="ru-RU" smtClean="0"/>
              <a:t>13  детей:  4 девочки  и  9  мальчиков.                          Образовательная  программа  дошкольного  образования  </a:t>
            </a:r>
            <a:r>
              <a:rPr lang="ru-RU" i="1" smtClean="0"/>
              <a:t>«ОТ  РОЖДЕНИЯ  ДО  ШКОЛЫ»            под  редакцией  М.А. Васильевой</a:t>
            </a:r>
            <a:r>
              <a:rPr lang="ru-RU" smtClean="0"/>
              <a:t>                                                      Воспитатель:  Гапиенко  А. О.</a:t>
            </a:r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835696" y="4221088"/>
            <a:ext cx="47149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mtClean="0"/>
              <a:t>2  подгруппа – «Вторая  младшая  группа»       (дети  от  3-х  до  4-х  лет)                                                                                         </a:t>
            </a:r>
            <a:r>
              <a:rPr lang="ru-RU" smtClean="0"/>
              <a:t>8  детей:  1 девочка  и  7  мальчиков             Образовательная  программа  дошкольного  образования   </a:t>
            </a:r>
            <a:r>
              <a:rPr lang="ru-RU" i="1" smtClean="0"/>
              <a:t>«РАЗВИТИЕ»   под  редакцией  А.И. Булычевой</a:t>
            </a:r>
            <a:r>
              <a:rPr lang="ru-RU" smtClean="0"/>
              <a:t>    (НОУ  </a:t>
            </a:r>
            <a:r>
              <a:rPr lang="ru-RU" i="1" smtClean="0"/>
              <a:t>«ЧЦ  им.  Л.А. Венгера</a:t>
            </a:r>
            <a:r>
              <a:rPr lang="ru-RU" smtClean="0"/>
              <a:t>)                                 Воспитатель:  Смурыгина  О. К.                                                                       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:p15="http://schemas.microsoft.com/office/powerpoint/2012/main" xmlns="" val="216301026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maxresdefaul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000296" y="0"/>
            <a:ext cx="1258533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401080" cy="1214446"/>
          </a:xfrm>
        </p:spPr>
        <p:txBody>
          <a:bodyPr>
            <a:normAutofit/>
          </a:bodyPr>
          <a:lstStyle/>
          <a:p>
            <a:r>
              <a:rPr lang="ru-RU" sz="3300" smtClean="0"/>
              <a:t>                     </a:t>
            </a:r>
            <a:endParaRPr lang="ru-RU" sz="3300"/>
          </a:p>
        </p:txBody>
      </p:sp>
      <p:sp>
        <p:nvSpPr>
          <p:cNvPr id="9" name="TextBox 8"/>
          <p:cNvSpPr txBox="1"/>
          <p:nvPr/>
        </p:nvSpPr>
        <p:spPr>
          <a:xfrm>
            <a:off x="1000100" y="357166"/>
            <a:ext cx="70009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smtClean="0">
                <a:solidFill>
                  <a:schemeClr val="tx2"/>
                </a:solidFill>
              </a:rPr>
              <a:t>Положительная динамика количества      дней пребывания ребенка в группе</a:t>
            </a:r>
            <a:endParaRPr lang="ru-RU" sz="3200">
              <a:solidFill>
                <a:schemeClr val="tx2"/>
              </a:solidFill>
            </a:endParaRPr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idx="1"/>
          </p:nvPr>
        </p:nvGraphicFramePr>
        <p:xfrm>
          <a:off x="214282" y="157161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:p15="http://schemas.microsoft.com/office/powerpoint/2012/main" xmlns="" val="168733583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maxresdefaul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357486" y="-357214"/>
            <a:ext cx="12192000" cy="721521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14338"/>
            <a:ext cx="8686800" cy="1143008"/>
          </a:xfrm>
        </p:spPr>
        <p:txBody>
          <a:bodyPr>
            <a:normAutofit/>
          </a:bodyPr>
          <a:lstStyle/>
          <a:p>
            <a:r>
              <a:rPr lang="ru-RU" sz="2400" b="1" i="1" smtClean="0"/>
              <a:t>            </a:t>
            </a:r>
            <a:r>
              <a:rPr lang="ru-RU" sz="3200" b="1" i="1" smtClean="0">
                <a:solidFill>
                  <a:schemeClr val="tx2"/>
                </a:solidFill>
              </a:rPr>
              <a:t>Уровень  освоения   ООП  ДО   </a:t>
            </a:r>
            <a:endParaRPr lang="ru-RU" sz="3200" b="1" i="1">
              <a:solidFill>
                <a:schemeClr val="tx2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85720" y="1571612"/>
          <a:ext cx="3643338" cy="2143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357158" y="4071942"/>
          <a:ext cx="3571900" cy="2286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/>
          <p:cNvSpPr txBox="1"/>
          <p:nvPr/>
        </p:nvSpPr>
        <p:spPr>
          <a:xfrm flipV="1">
            <a:off x="928662" y="1357297"/>
            <a:ext cx="25717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/>
          </a:p>
        </p:txBody>
      </p:sp>
      <p:sp>
        <p:nvSpPr>
          <p:cNvPr id="9" name="TextBox 8"/>
          <p:cNvSpPr txBox="1"/>
          <p:nvPr/>
        </p:nvSpPr>
        <p:spPr>
          <a:xfrm flipH="1">
            <a:off x="1000100" y="3714752"/>
            <a:ext cx="23574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smtClean="0"/>
              <a:t>Конец  учебного  года:</a:t>
            </a:r>
            <a:endParaRPr lang="ru-RU" sz="1400"/>
          </a:p>
        </p:txBody>
      </p:sp>
      <p:sp>
        <p:nvSpPr>
          <p:cNvPr id="10" name="TextBox 9"/>
          <p:cNvSpPr txBox="1"/>
          <p:nvPr/>
        </p:nvSpPr>
        <p:spPr>
          <a:xfrm>
            <a:off x="428596" y="857232"/>
            <a:ext cx="35004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smtClean="0"/>
              <a:t>2  Младшая  группа – 7  детей</a:t>
            </a:r>
            <a:endParaRPr lang="ru-RU" sz="1600" b="1"/>
          </a:p>
        </p:txBody>
      </p:sp>
      <p:sp>
        <p:nvSpPr>
          <p:cNvPr id="11" name="TextBox 10"/>
          <p:cNvSpPr txBox="1"/>
          <p:nvPr/>
        </p:nvSpPr>
        <p:spPr>
          <a:xfrm>
            <a:off x="1000100" y="1285860"/>
            <a:ext cx="21431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smtClean="0"/>
              <a:t>Начало  учебного  года</a:t>
            </a:r>
            <a:endParaRPr lang="ru-RU" sz="1400"/>
          </a:p>
        </p:txBody>
      </p:sp>
      <p:graphicFrame>
        <p:nvGraphicFramePr>
          <p:cNvPr id="12" name="Диаграмма 11"/>
          <p:cNvGraphicFramePr/>
          <p:nvPr/>
        </p:nvGraphicFramePr>
        <p:xfrm>
          <a:off x="3786182" y="3929066"/>
          <a:ext cx="3929090" cy="2571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071934" y="3071810"/>
            <a:ext cx="37147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smtClean="0"/>
              <a:t>Группа  раннего  развития – 10  детей</a:t>
            </a:r>
            <a:endParaRPr lang="ru-RU" sz="1600" b="1"/>
          </a:p>
        </p:txBody>
      </p:sp>
      <p:sp>
        <p:nvSpPr>
          <p:cNvPr id="14" name="TextBox 13"/>
          <p:cNvSpPr txBox="1"/>
          <p:nvPr/>
        </p:nvSpPr>
        <p:spPr>
          <a:xfrm>
            <a:off x="4357686" y="3571876"/>
            <a:ext cx="30003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smtClean="0"/>
              <a:t>Конец  учебного  года</a:t>
            </a:r>
            <a:endParaRPr lang="ru-RU" sz="1400"/>
          </a:p>
        </p:txBody>
      </p:sp>
    </p:spTree>
    <p:extLst>
      <p:ext uri="{BB962C8B-B14F-4D97-AF65-F5344CB8AC3E}">
        <p14:creationId xmlns:p14="http://schemas.microsoft.com/office/powerpoint/2010/main" xmlns:p15="http://schemas.microsoft.com/office/powerpoint/2012/main" xmlns="" val="349303146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maxresdefaul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357486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i="1" smtClean="0">
                <a:solidFill>
                  <a:schemeClr val="tx2"/>
                </a:solidFill>
              </a:rPr>
              <a:t>Работа  с  родителями</a:t>
            </a:r>
            <a:endParaRPr lang="ru-RU" sz="4000" i="1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42844" y="1428736"/>
            <a:ext cx="55721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smtClean="0"/>
              <a:t>Родительские  собрания</a:t>
            </a:r>
            <a:r>
              <a:rPr lang="ru-RU" sz="2000"/>
              <a:t>:</a:t>
            </a:r>
            <a:r>
              <a:rPr lang="ru-RU" sz="2000" smtClean="0"/>
              <a:t>                                                     * </a:t>
            </a:r>
            <a:r>
              <a:rPr lang="ru-RU" sz="2000" i="1" smtClean="0"/>
              <a:t>«Давайте  познакомимся» –30 октября 2019 г. * «О  здоровье  всерьёз» – 13  февраля  2020 г.</a:t>
            </a:r>
            <a:endParaRPr lang="ru-RU" sz="2000"/>
          </a:p>
        </p:txBody>
      </p:sp>
      <p:sp>
        <p:nvSpPr>
          <p:cNvPr id="7" name="TextBox 6"/>
          <p:cNvSpPr txBox="1"/>
          <p:nvPr/>
        </p:nvSpPr>
        <p:spPr>
          <a:xfrm>
            <a:off x="770019" y="2724133"/>
            <a:ext cx="500066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smtClean="0"/>
              <a:t>Индивидуальные  консультации:                         </a:t>
            </a:r>
            <a:r>
              <a:rPr lang="ru-RU" i="1" smtClean="0"/>
              <a:t>* «Как  приучить  ребёнка  к  горшку»;                         * «Что  делать,  если  ребёнок  кусается»;               * «Как  научить  ребёнка  одеваться  и  раздеваться»;                                                                        * «Как  научить  ребёнка  убирать  игрушки».</a:t>
            </a:r>
            <a:endParaRPr lang="ru-RU" sz="2000"/>
          </a:p>
        </p:txBody>
      </p:sp>
      <p:sp>
        <p:nvSpPr>
          <p:cNvPr id="8" name="TextBox 7"/>
          <p:cNvSpPr txBox="1"/>
          <p:nvPr/>
        </p:nvSpPr>
        <p:spPr>
          <a:xfrm>
            <a:off x="142844" y="4857760"/>
            <a:ext cx="321471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mtClean="0"/>
              <a:t>Участие  родителей  в  акциях:             </a:t>
            </a:r>
            <a:r>
              <a:rPr lang="ru-RU" i="1" smtClean="0"/>
              <a:t>* «Добрые  крышечки»;                       *Социально-экологический  проект:                     «Спаси  дерево!»</a:t>
            </a:r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3714744" y="4643446"/>
            <a:ext cx="39290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mtClean="0"/>
              <a:t>Участие  родителей  в  конкурсах</a:t>
            </a:r>
            <a:r>
              <a:rPr lang="ru-RU"/>
              <a:t>:</a:t>
            </a:r>
            <a:r>
              <a:rPr lang="ru-RU" smtClean="0"/>
              <a:t>                      </a:t>
            </a:r>
            <a:r>
              <a:rPr lang="ru-RU" i="1" smtClean="0"/>
              <a:t> «Осенние  фантазии» ;                              «Новогодняя  ёлка»;                                           «Яр-Ёлка»</a:t>
            </a:r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927857" y="1522338"/>
            <a:ext cx="321471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mtClean="0"/>
              <a:t>Родительский  клуб «Семейная академия» </a:t>
            </a:r>
          </a:p>
          <a:p>
            <a:pPr algn="ctr"/>
            <a:r>
              <a:rPr lang="ru-RU" smtClean="0"/>
              <a:t>для детей </a:t>
            </a:r>
            <a:r>
              <a:rPr lang="ru-RU" i="1" smtClean="0"/>
              <a:t>раннего возраста </a:t>
            </a:r>
          </a:p>
          <a:p>
            <a:pPr algn="ctr"/>
            <a:r>
              <a:rPr lang="ru-RU" i="1" smtClean="0"/>
              <a:t>и их родителей </a:t>
            </a:r>
            <a:endParaRPr lang="ru-RU"/>
          </a:p>
          <a:p>
            <a:pPr algn="ctr"/>
            <a:r>
              <a:rPr lang="ru-RU" smtClean="0"/>
              <a:t> МДОУ «Детский сад № 8»                   </a:t>
            </a:r>
            <a:r>
              <a:rPr lang="ru-RU" sz="1600" i="1" smtClean="0"/>
              <a:t>(</a:t>
            </a:r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2285984" y="5929330"/>
            <a:ext cx="53578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mtClean="0"/>
              <a:t>Помощь  родителей  в  изготовлении  дидактического  материала  </a:t>
            </a:r>
          </a:p>
          <a:p>
            <a:pPr algn="ctr"/>
            <a:r>
              <a:rPr lang="ru-RU" smtClean="0"/>
              <a:t>по  сенсорному развитию.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:p15="http://schemas.microsoft.com/office/powerpoint/2012/main" xmlns="" val="225071634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maxresdefaul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6876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i="1" smtClean="0">
                <a:solidFill>
                  <a:schemeClr val="tx2"/>
                </a:solidFill>
              </a:rPr>
              <a:t>Интересные  события                                           в  жизни  группы</a:t>
            </a:r>
            <a:endParaRPr lang="ru-RU" sz="3600" i="1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28596" y="1785926"/>
            <a:ext cx="53578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smtClean="0"/>
              <a:t>Традиция  группы:                                               </a:t>
            </a:r>
            <a:r>
              <a:rPr lang="ru-RU" sz="2000" i="1" smtClean="0"/>
              <a:t>«День  рождения  ребёнка  в  группе».</a:t>
            </a:r>
            <a:endParaRPr lang="ru-RU" sz="2000"/>
          </a:p>
        </p:txBody>
      </p:sp>
      <p:sp>
        <p:nvSpPr>
          <p:cNvPr id="7" name="TextBox 6"/>
          <p:cNvSpPr txBox="1"/>
          <p:nvPr/>
        </p:nvSpPr>
        <p:spPr>
          <a:xfrm>
            <a:off x="500034" y="3000372"/>
            <a:ext cx="528641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smtClean="0"/>
              <a:t>                Развлечения</a:t>
            </a:r>
            <a:r>
              <a:rPr lang="ru-RU" sz="2000"/>
              <a:t>:</a:t>
            </a:r>
            <a:r>
              <a:rPr lang="ru-RU" sz="2000" smtClean="0"/>
              <a:t>                                                                       </a:t>
            </a:r>
            <a:r>
              <a:rPr lang="ru-RU" sz="2000" i="1" smtClean="0"/>
              <a:t>* «Кошка  в  гостях  у  ребят»;                                                    * «Про  котёнка  Кузю»;                                                              * «Ладушки – ладошки»;                                                     * «Дорога  к  зайчику»;                                                           * «Зимняя  прогулка»;                                                           * «Про  то, как  Мишку  спать  укладывали»;                      * «Карандаш  в  гостях  у  малышей».</a:t>
            </a:r>
            <a:endParaRPr lang="ru-RU" sz="2000"/>
          </a:p>
        </p:txBody>
      </p:sp>
      <p:sp>
        <p:nvSpPr>
          <p:cNvPr id="9" name="TextBox 8"/>
          <p:cNvSpPr txBox="1"/>
          <p:nvPr/>
        </p:nvSpPr>
        <p:spPr>
          <a:xfrm>
            <a:off x="357158" y="5857892"/>
            <a:ext cx="70009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mtClean="0"/>
              <a:t>Подготовлен  проект   </a:t>
            </a:r>
            <a:r>
              <a:rPr lang="ru-RU" sz="2000" i="1" smtClean="0"/>
              <a:t>«Чистота – залог  здоровья».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:p15="http://schemas.microsoft.com/office/powerpoint/2012/main" xmlns="" val="78260174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/>
          </a:p>
        </p:txBody>
      </p:sp>
      <p:pic>
        <p:nvPicPr>
          <p:cNvPr id="4" name="Содержимое 3" descr="maxresdefaul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357486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smtClean="0">
                <a:solidFill>
                  <a:schemeClr val="tx2"/>
                </a:solidFill>
              </a:rPr>
              <a:t>Детские  утренники                  </a:t>
            </a:r>
            <a:endParaRPr lang="ru-RU" sz="400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116080" y="1320135"/>
            <a:ext cx="2303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smtClean="0"/>
              <a:t>«Осенний  праздник»</a:t>
            </a:r>
            <a:endParaRPr lang="ru-RU" sz="2000" i="1"/>
          </a:p>
        </p:txBody>
      </p:sp>
      <p:sp>
        <p:nvSpPr>
          <p:cNvPr id="6" name="TextBox 5"/>
          <p:cNvSpPr txBox="1"/>
          <p:nvPr/>
        </p:nvSpPr>
        <p:spPr>
          <a:xfrm>
            <a:off x="1907704" y="1417637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smtClean="0"/>
              <a:t>«Волшебный  Новый  год»</a:t>
            </a:r>
            <a:endParaRPr lang="ru-RU" sz="2000" i="1"/>
          </a:p>
        </p:txBody>
      </p:sp>
      <p:pic>
        <p:nvPicPr>
          <p:cNvPr id="7" name="Рисунок 6" descr="IMG-20191226-WA006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116080" y="2427065"/>
            <a:ext cx="2003552" cy="1536276"/>
          </a:xfrm>
          <a:prstGeom prst="rect">
            <a:avLst/>
          </a:prstGeom>
        </p:spPr>
      </p:pic>
      <p:pic>
        <p:nvPicPr>
          <p:cNvPr id="9" name="Рисунок 8" descr="IMG-20191226-WA008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2843" y="2041118"/>
            <a:ext cx="2108269" cy="1500198"/>
          </a:xfrm>
          <a:prstGeom prst="rect">
            <a:avLst/>
          </a:prstGeom>
        </p:spPr>
      </p:pic>
      <p:pic>
        <p:nvPicPr>
          <p:cNvPr id="10" name="Содержимое 4" descr="IMG-20191226-WA005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86483" y="1320135"/>
            <a:ext cx="3367541" cy="244841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85786" y="4306740"/>
            <a:ext cx="23574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smtClean="0"/>
              <a:t>«Солнышко  в  гостях»</a:t>
            </a:r>
            <a:endParaRPr lang="ru-RU" sz="2000" i="1"/>
          </a:p>
        </p:txBody>
      </p:sp>
      <p:pic>
        <p:nvPicPr>
          <p:cNvPr id="12" name="Содержимое 4" descr="IMG_20200305_091546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5786" y="5000636"/>
            <a:ext cx="2357454" cy="1643074"/>
          </a:xfrm>
          <a:prstGeom prst="rect">
            <a:avLst/>
          </a:prstGeom>
        </p:spPr>
      </p:pic>
      <p:pic>
        <p:nvPicPr>
          <p:cNvPr id="13" name="Рисунок 12" descr="IMG_20200305_092807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75103" y="4904010"/>
            <a:ext cx="2468897" cy="1714512"/>
          </a:xfrm>
          <a:prstGeom prst="rect">
            <a:avLst/>
          </a:prstGeom>
        </p:spPr>
      </p:pic>
      <p:pic>
        <p:nvPicPr>
          <p:cNvPr id="14" name="Рисунок 13" descr="IMG_20200305_092407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71933" y="4425019"/>
            <a:ext cx="1714512" cy="2206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15="http://schemas.microsoft.com/office/powerpoint/2012/main" xmlns="" val="179979549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maxresdefaul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86048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i="1" smtClean="0">
                <a:solidFill>
                  <a:schemeClr val="tx2"/>
                </a:solidFill>
              </a:rPr>
              <a:t>Развивающая  предметно – пространственная  среда</a:t>
            </a:r>
            <a:endParaRPr lang="ru-RU" sz="4000" i="1">
              <a:solidFill>
                <a:schemeClr val="tx2"/>
              </a:solidFill>
            </a:endParaRPr>
          </a:p>
        </p:txBody>
      </p:sp>
      <p:pic>
        <p:nvPicPr>
          <p:cNvPr id="7" name="Содержимое 6" descr="IMG_20200519_124332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786182" y="1571613"/>
            <a:ext cx="2874050" cy="1642314"/>
          </a:xfrm>
        </p:spPr>
      </p:pic>
      <p:sp>
        <p:nvSpPr>
          <p:cNvPr id="6" name="TextBox 5"/>
          <p:cNvSpPr txBox="1"/>
          <p:nvPr/>
        </p:nvSpPr>
        <p:spPr>
          <a:xfrm>
            <a:off x="-1620688" y="1692276"/>
            <a:ext cx="5328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smtClean="0"/>
              <a:t>Уголок</a:t>
            </a:r>
            <a:r>
              <a:rPr lang="ru-RU" sz="2800" i="1"/>
              <a:t> </a:t>
            </a:r>
            <a:r>
              <a:rPr lang="ru-RU" sz="2800" i="1" smtClean="0"/>
              <a:t>по сенсорному развитию</a:t>
            </a:r>
            <a:endParaRPr lang="ru-RU" sz="2800" i="1"/>
          </a:p>
        </p:txBody>
      </p:sp>
      <p:sp>
        <p:nvSpPr>
          <p:cNvPr id="9" name="TextBox 8"/>
          <p:cNvSpPr txBox="1"/>
          <p:nvPr/>
        </p:nvSpPr>
        <p:spPr>
          <a:xfrm>
            <a:off x="-1802538" y="3436318"/>
            <a:ext cx="62641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smtClean="0"/>
              <a:t>Уголок  по  нравственному  воспитанию</a:t>
            </a:r>
            <a:endParaRPr lang="ru-RU" sz="2400" i="1"/>
          </a:p>
        </p:txBody>
      </p:sp>
      <p:pic>
        <p:nvPicPr>
          <p:cNvPr id="11" name="Рисунок 10" descr="IMG_20200528_141744.jpg"/>
          <p:cNvPicPr>
            <a:picLocks noChangeAspect="1"/>
          </p:cNvPicPr>
          <p:nvPr/>
        </p:nvPicPr>
        <p:blipFill>
          <a:blip r:embed="rId4"/>
          <a:srcRect r="14803"/>
          <a:stretch>
            <a:fillRect/>
          </a:stretch>
        </p:blipFill>
        <p:spPr>
          <a:xfrm>
            <a:off x="-1598595" y="4440153"/>
            <a:ext cx="2722007" cy="1797159"/>
          </a:xfrm>
          <a:prstGeom prst="rect">
            <a:avLst/>
          </a:prstGeom>
        </p:spPr>
      </p:pic>
      <p:pic>
        <p:nvPicPr>
          <p:cNvPr id="13" name="Рисунок 12" descr="IMG_20200519_122004.jpg"/>
          <p:cNvPicPr>
            <a:picLocks noChangeAspect="1"/>
          </p:cNvPicPr>
          <p:nvPr/>
        </p:nvPicPr>
        <p:blipFill>
          <a:blip r:embed="rId5"/>
          <a:srcRect t="13541" b="27083"/>
          <a:stretch>
            <a:fillRect/>
          </a:stretch>
        </p:blipFill>
        <p:spPr>
          <a:xfrm>
            <a:off x="1650878" y="4489829"/>
            <a:ext cx="2135304" cy="1747483"/>
          </a:xfrm>
          <a:prstGeom prst="rect">
            <a:avLst/>
          </a:prstGeom>
        </p:spPr>
      </p:pic>
      <p:pic>
        <p:nvPicPr>
          <p:cNvPr id="15" name="Рисунок 14" descr="IMG_20200519_122132.jpg"/>
          <p:cNvPicPr>
            <a:picLocks noChangeAspect="1"/>
          </p:cNvPicPr>
          <p:nvPr/>
        </p:nvPicPr>
        <p:blipFill>
          <a:blip r:embed="rId6"/>
          <a:srcRect l="7031" t="12500" r="1562"/>
          <a:stretch>
            <a:fillRect/>
          </a:stretch>
        </p:blipFill>
        <p:spPr>
          <a:xfrm>
            <a:off x="4313648" y="4308922"/>
            <a:ext cx="2778711" cy="1847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15="http://schemas.microsoft.com/office/powerpoint/2012/main" xmlns="" val="1799795498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maxresdefaul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484784" y="37216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i="1" smtClean="0">
                <a:solidFill>
                  <a:schemeClr val="tx2"/>
                </a:solidFill>
              </a:rPr>
              <a:t>Развивающая  предметно -              пространственная  среда</a:t>
            </a:r>
            <a:endParaRPr lang="ru-RU" sz="3600" i="1">
              <a:solidFill>
                <a:schemeClr val="tx2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mtClean="0"/>
              <a:t>       </a:t>
            </a:r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-883828" y="1212274"/>
            <a:ext cx="18650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smtClean="0">
                <a:solidFill>
                  <a:schemeClr val="tx2"/>
                </a:solidFill>
              </a:rPr>
              <a:t>Речевой  уголок</a:t>
            </a:r>
            <a:endParaRPr lang="ru-RU" sz="2400" i="1">
              <a:solidFill>
                <a:schemeClr val="tx2"/>
              </a:solidFill>
            </a:endParaRPr>
          </a:p>
        </p:txBody>
      </p:sp>
      <p:pic>
        <p:nvPicPr>
          <p:cNvPr id="6" name="Рисунок 5" descr="IMG_20200605_130900.jpg"/>
          <p:cNvPicPr>
            <a:picLocks noChangeAspect="1"/>
          </p:cNvPicPr>
          <p:nvPr/>
        </p:nvPicPr>
        <p:blipFill>
          <a:blip r:embed="rId3"/>
          <a:srcRect b="8085"/>
          <a:stretch>
            <a:fillRect/>
          </a:stretch>
        </p:blipFill>
        <p:spPr>
          <a:xfrm>
            <a:off x="-964397" y="2104715"/>
            <a:ext cx="1928794" cy="272300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857620" y="1785926"/>
            <a:ext cx="3857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smtClean="0">
                <a:solidFill>
                  <a:schemeClr val="tx2"/>
                </a:solidFill>
              </a:rPr>
              <a:t>Информационный  уголок    для  родителей</a:t>
            </a:r>
            <a:endParaRPr lang="ru-RU" sz="2400" i="1">
              <a:solidFill>
                <a:schemeClr val="tx2"/>
              </a:solidFill>
            </a:endParaRPr>
          </a:p>
        </p:txBody>
      </p:sp>
      <p:pic>
        <p:nvPicPr>
          <p:cNvPr id="9" name="Рисунок 8" descr="IMG_20200605_131152.jpg"/>
          <p:cNvPicPr>
            <a:picLocks noChangeAspect="1"/>
          </p:cNvPicPr>
          <p:nvPr/>
        </p:nvPicPr>
        <p:blipFill>
          <a:blip r:embed="rId4"/>
          <a:srcRect b="27517"/>
          <a:stretch>
            <a:fillRect/>
          </a:stretch>
        </p:blipFill>
        <p:spPr>
          <a:xfrm>
            <a:off x="4902192" y="2657031"/>
            <a:ext cx="1330533" cy="1714512"/>
          </a:xfrm>
          <a:prstGeom prst="rect">
            <a:avLst/>
          </a:prstGeom>
        </p:spPr>
      </p:pic>
      <p:pic>
        <p:nvPicPr>
          <p:cNvPr id="10" name="Рисунок 9" descr="IMG_20200605_131228.jpg"/>
          <p:cNvPicPr>
            <a:picLocks noChangeAspect="1"/>
          </p:cNvPicPr>
          <p:nvPr/>
        </p:nvPicPr>
        <p:blipFill>
          <a:blip r:embed="rId5"/>
          <a:srcRect b="27272"/>
          <a:stretch>
            <a:fillRect/>
          </a:stretch>
        </p:blipFill>
        <p:spPr>
          <a:xfrm>
            <a:off x="6587875" y="2616923"/>
            <a:ext cx="1326054" cy="171451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83568" y="5010280"/>
            <a:ext cx="3674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smtClean="0">
                <a:solidFill>
                  <a:schemeClr val="tx2"/>
                </a:solidFill>
              </a:rPr>
              <a:t>Картотеки</a:t>
            </a:r>
            <a:endParaRPr lang="ru-RU" sz="2400" i="1">
              <a:solidFill>
                <a:schemeClr val="tx2"/>
              </a:solidFill>
            </a:endParaRPr>
          </a:p>
        </p:txBody>
      </p:sp>
      <p:pic>
        <p:nvPicPr>
          <p:cNvPr id="12" name="Рисунок 11" descr="IMG_20200606_182306.jpg"/>
          <p:cNvPicPr>
            <a:picLocks noChangeAspect="1"/>
          </p:cNvPicPr>
          <p:nvPr/>
        </p:nvPicPr>
        <p:blipFill>
          <a:blip r:embed="rId6"/>
          <a:srcRect l="5556" t="6250" b="15624"/>
          <a:stretch>
            <a:fillRect/>
          </a:stretch>
        </p:blipFill>
        <p:spPr>
          <a:xfrm>
            <a:off x="2756015" y="4512092"/>
            <a:ext cx="1305386" cy="1919706"/>
          </a:xfrm>
          <a:prstGeom prst="rect">
            <a:avLst/>
          </a:prstGeom>
        </p:spPr>
      </p:pic>
      <p:pic>
        <p:nvPicPr>
          <p:cNvPr id="14" name="Рисунок 13" descr="IMG_20200606_182546.jpg"/>
          <p:cNvPicPr>
            <a:picLocks noChangeAspect="1"/>
          </p:cNvPicPr>
          <p:nvPr/>
        </p:nvPicPr>
        <p:blipFill>
          <a:blip r:embed="rId7"/>
          <a:srcRect t="9091" r="8417" b="15151"/>
          <a:stretch>
            <a:fillRect/>
          </a:stretch>
        </p:blipFill>
        <p:spPr>
          <a:xfrm>
            <a:off x="4274715" y="4872913"/>
            <a:ext cx="1305400" cy="1919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15="http://schemas.microsoft.com/office/powerpoint/2012/main" xmlns="" val="1799795498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1268</TotalTime>
  <Words>657</Words>
  <Application>Aspose.Slides for .NET</Application>
  <PresentationFormat>Экран (4:3)</PresentationFormat>
  <Paragraphs>61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Группа  «Колокольчик» – разновозрастная            (дети  от  1,5  до  4-х  лет)</vt:lpstr>
      <vt:lpstr>                     </vt:lpstr>
      <vt:lpstr>            Уровень  освоения   ООП  ДО   </vt:lpstr>
      <vt:lpstr>Работа  с  родителями</vt:lpstr>
      <vt:lpstr>Интересные  события                                           в  жизни  группы</vt:lpstr>
      <vt:lpstr>Детские  утренники                  </vt:lpstr>
      <vt:lpstr>Развивающая  предметно – пространственная  среда</vt:lpstr>
      <vt:lpstr>Развивающая  предметно -              пространственная  среда</vt:lpstr>
      <vt:lpstr>Самообразование</vt:lpstr>
      <vt:lpstr>Профессиональное  развитие  педагогов</vt:lpstr>
      <vt:lpstr>Профессиональное  развитие  педагогов</vt:lpstr>
      <vt:lpstr>Перспективы  на следующий год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 педагогической  деятельности  за  2019 – 2020 уч. год</dc:title>
  <dc:creator>Илья</dc:creator>
  <cp:lastModifiedBy>ELENA</cp:lastModifiedBy>
  <cp:revision>187</cp:revision>
  <dcterms:created xsi:type="dcterms:W3CDTF">2020-04-06T16:24:17Z</dcterms:created>
  <dcterms:modified xsi:type="dcterms:W3CDTF">2020-09-15T17:53:19Z</dcterms:modified>
</cp:coreProperties>
</file>