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4"/>
  </p:notesMasterIdLst>
  <p:sldIdLst>
    <p:sldId id="288" r:id="rId2"/>
    <p:sldId id="275" r:id="rId3"/>
    <p:sldId id="260" r:id="rId4"/>
    <p:sldId id="259" r:id="rId5"/>
    <p:sldId id="297" r:id="rId6"/>
    <p:sldId id="336" r:id="rId7"/>
    <p:sldId id="318" r:id="rId8"/>
    <p:sldId id="338" r:id="rId9"/>
    <p:sldId id="334" r:id="rId10"/>
    <p:sldId id="339" r:id="rId11"/>
    <p:sldId id="340" r:id="rId12"/>
    <p:sldId id="341" r:id="rId13"/>
  </p:sldIdLst>
  <p:sldSz cx="9144000" cy="6858000" type="screen4x3"/>
  <p:notesSz cx="6858000" cy="9144000"/>
  <p:custDataLst>
    <p:tags r:id="rId1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12" autoAdjust="0"/>
    <p:restoredTop sz="94660"/>
  </p:normalViewPr>
  <p:slideViewPr>
    <p:cSldViewPr>
      <p:cViewPr varScale="1">
        <p:scale>
          <a:sx n="52" d="100"/>
          <a:sy n="52" d="100"/>
        </p:scale>
        <p:origin x="-96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сент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D4-4474-942F-6133547C6F1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окт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D4-4474-942F-6133547C6F1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ноя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D4-4474-942F-6133547C6F1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дек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6D4-4474-942F-6133547C6F14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янв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6D4-4474-942F-6133547C6F14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февр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6D4-4474-942F-6133547C6F14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март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6D4-4474-942F-6133547C6F14}"/>
            </c:ext>
          </c:extLst>
        </c:ser>
        <c:dLbls/>
        <c:axId val="82335232"/>
        <c:axId val="82336768"/>
      </c:barChart>
      <c:catAx>
        <c:axId val="82335232"/>
        <c:scaling>
          <c:orientation val="minMax"/>
        </c:scaling>
        <c:axPos val="b"/>
        <c:numFmt formatCode="General" sourceLinked="0"/>
        <c:tickLblPos val="nextTo"/>
        <c:crossAx val="82336768"/>
        <c:crosses val="autoZero"/>
        <c:lblAlgn val="ctr"/>
        <c:lblOffset val="100"/>
      </c:catAx>
      <c:valAx>
        <c:axId val="82336768"/>
        <c:scaling>
          <c:orientation val="minMax"/>
        </c:scaling>
        <c:axPos val="l"/>
        <c:majorGridlines/>
        <c:numFmt formatCode="General" sourceLinked="1"/>
        <c:tickLblPos val="nextTo"/>
        <c:crossAx val="8233523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 smtId="4294967295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</c:v>
                </c:pt>
              </c:strCache>
            </c:strRef>
          </c:tx>
          <c:marker>
            <c:symbol val="none"/>
          </c:marker>
          <c:cat>
            <c:strRef>
              <c:f>Лист1!$A$2:$A$3</c:f>
              <c:strCache>
                <c:ptCount val="2"/>
                <c:pt idx="0">
                  <c:v>сент</c:v>
                </c:pt>
                <c:pt idx="1">
                  <c:v>март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3.5</c:v>
                </c:pt>
                <c:pt idx="1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1C-4D17-8A3B-E650B8B16F9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</c:v>
                </c:pt>
              </c:strCache>
            </c:strRef>
          </c:tx>
          <c:marker>
            <c:symbol val="none"/>
          </c:marker>
          <c:cat>
            <c:strRef>
              <c:f>Лист1!$A$2:$A$3</c:f>
              <c:strCache>
                <c:ptCount val="2"/>
                <c:pt idx="0">
                  <c:v>сент</c:v>
                </c:pt>
                <c:pt idx="1">
                  <c:v>март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4.9000000000000004</c:v>
                </c:pt>
                <c:pt idx="1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1C-4D17-8A3B-E650B8B16F9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</c:v>
                </c:pt>
              </c:strCache>
            </c:strRef>
          </c:tx>
          <c:marker>
            <c:symbol val="none"/>
          </c:marker>
          <c:cat>
            <c:strRef>
              <c:f>Лист1!$A$2:$A$3</c:f>
              <c:strCache>
                <c:ptCount val="2"/>
                <c:pt idx="0">
                  <c:v>сент</c:v>
                </c:pt>
                <c:pt idx="1">
                  <c:v>март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1.3</c:v>
                </c:pt>
                <c:pt idx="1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1C-4D17-8A3B-E650B8B16F9E}"/>
            </c:ext>
          </c:extLst>
        </c:ser>
        <c:dLbls/>
        <c:marker val="1"/>
        <c:axId val="47088384"/>
        <c:axId val="47089920"/>
      </c:lineChart>
      <c:catAx>
        <c:axId val="47088384"/>
        <c:scaling>
          <c:orientation val="minMax"/>
        </c:scaling>
        <c:axPos val="b"/>
        <c:numFmt formatCode="General" sourceLinked="0"/>
        <c:tickLblPos val="nextTo"/>
        <c:crossAx val="47089920"/>
        <c:crosses val="autoZero"/>
        <c:lblAlgn val="ctr"/>
        <c:lblOffset val="100"/>
      </c:catAx>
      <c:valAx>
        <c:axId val="47089920"/>
        <c:scaling>
          <c:orientation val="minMax"/>
        </c:scaling>
        <c:axPos val="l"/>
        <c:majorGridlines/>
        <c:numFmt formatCode="General" sourceLinked="1"/>
        <c:tickLblPos val="nextTo"/>
        <c:crossAx val="4708838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 smtId="4294967295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044E8-FD92-4D12-842A-0FFD1DE00CF6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A5202-FCFF-4A13-82CB-F723C9F2B1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5871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Tx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371600" y="5000636"/>
            <a:ext cx="7200928" cy="1857364"/>
          </a:xfrm>
        </p:spPr>
        <p:txBody>
          <a:bodyPr>
            <a:normAutofit fontScale="32500" lnSpcReduction="20000"/>
          </a:bodyPr>
          <a:lstStyle/>
          <a:p>
            <a:r>
              <a:rPr lang="ru-RU" sz="8000" b="1" i="1" smtClean="0"/>
              <a:t>Анализ педагогической деятельности </a:t>
            </a:r>
          </a:p>
          <a:p>
            <a:r>
              <a:rPr lang="ru-RU" sz="8000" b="1" i="1" smtClean="0"/>
              <a:t>за 2019-2020 учебный год</a:t>
            </a:r>
          </a:p>
          <a:p>
            <a:pPr algn="r"/>
            <a:endParaRPr lang="ru-RU" sz="5000" b="1" i="1" smtClean="0"/>
          </a:p>
          <a:p>
            <a:pPr algn="r"/>
            <a:r>
              <a:rPr lang="ru-RU" sz="5000" b="1" i="1" smtClean="0"/>
              <a:t>Воспитатели: Новожилова С.А.,</a:t>
            </a:r>
          </a:p>
          <a:p>
            <a:pPr algn="r"/>
            <a:r>
              <a:rPr lang="ru-RU" sz="5000" b="1" i="1" smtClean="0"/>
              <a:t>Макарова И.Ю.</a:t>
            </a:r>
            <a:endParaRPr lang="ru-RU" b="1" i="1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15="http://schemas.microsoft.com/office/powerpoint/2012/main" xmlns:p14="http://schemas.microsoft.com/office/powerpoint/2010/main" xmlns="" val="0"/>
              </a:ext>
            </a:extLst>
          </a:blip>
          <a:stretch>
            <a:fillRect/>
          </a:stretch>
        </p:blipFill>
        <p:spPr>
          <a:xfrm>
            <a:off x="2147730" y="1052736"/>
            <a:ext cx="5088565" cy="381642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51720" y="404665"/>
            <a:ext cx="52565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/>
              <a:t>МДОУ</a:t>
            </a:r>
            <a:r>
              <a:rPr lang="ru-RU" b="1" i="1">
                <a:solidFill>
                  <a:srgbClr val="00B050"/>
                </a:solidFill>
              </a:rPr>
              <a:t> </a:t>
            </a:r>
            <a:r>
              <a:rPr lang="ru-RU" b="1" i="1"/>
              <a:t>«Детский сад №8» г. </a:t>
            </a:r>
            <a:r>
              <a:rPr lang="ru-RU" b="1" i="1" smtClean="0"/>
              <a:t>Ярославль </a:t>
            </a:r>
          </a:p>
          <a:p>
            <a:pPr algn="ctr"/>
            <a:r>
              <a:rPr lang="ru-RU" b="1" i="1" smtClean="0"/>
              <a:t>группа </a:t>
            </a:r>
            <a:r>
              <a:rPr lang="ru-RU" b="1" i="1"/>
              <a:t>1 корпус </a:t>
            </a:r>
            <a:r>
              <a:rPr lang="ru-RU" b="1" i="1" smtClean="0"/>
              <a:t>3 (возраст 2-3 года)</a:t>
            </a:r>
            <a:endParaRPr lang="ru-RU" b="1" i="1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/>
              <a:t>Н</a:t>
            </a:r>
            <a:r>
              <a:rPr lang="ru-RU" smtClean="0"/>
              <a:t>ами был реализован проект «ИГРУШКИ»</a:t>
            </a:r>
            <a:endParaRPr lang="ru-RU"/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15="http://schemas.microsoft.com/office/powerpoint/2012/main" xmlns:p14="http://schemas.microsoft.com/office/powerpoint/2010/main" xmlns="" val="0"/>
              </a:ext>
            </a:extLst>
          </a:blip>
          <a:stretch>
            <a:fillRect/>
          </a:stretch>
        </p:blipFill>
        <p:spPr>
          <a:xfrm rot="20556528">
            <a:off x="555616" y="2070422"/>
            <a:ext cx="2601052" cy="1950789"/>
          </a:xfr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15="http://schemas.microsoft.com/office/powerpoint/2012/main" xmlns:p14="http://schemas.microsoft.com/office/powerpoint/2010/main" xmlns="" val="0"/>
              </a:ext>
            </a:extLst>
          </a:blip>
          <a:stretch>
            <a:fillRect/>
          </a:stretch>
        </p:blipFill>
        <p:spPr>
          <a:xfrm rot="1905335">
            <a:off x="5969197" y="1970052"/>
            <a:ext cx="2668521" cy="200139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15="http://schemas.microsoft.com/office/powerpoint/2012/main" xmlns:p14="http://schemas.microsoft.com/office/powerpoint/2010/main" xmlns="" val="0"/>
              </a:ext>
            </a:extLst>
          </a:blip>
          <a:stretch>
            <a:fillRect/>
          </a:stretch>
        </p:blipFill>
        <p:spPr>
          <a:xfrm rot="332307">
            <a:off x="3203478" y="2007626"/>
            <a:ext cx="2956552" cy="221741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:p15="http://schemas.microsoft.com/office/powerpoint/2012/main" xmlns:p14="http://schemas.microsoft.com/office/powerpoint/2010/main" xmlns="" val="0"/>
              </a:ext>
            </a:extLst>
          </a:blip>
          <a:stretch>
            <a:fillRect/>
          </a:stretch>
        </p:blipFill>
        <p:spPr>
          <a:xfrm rot="283996">
            <a:off x="1343271" y="4047062"/>
            <a:ext cx="2860541" cy="2145406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:p15="http://schemas.microsoft.com/office/powerpoint/2012/main" xmlns:p14="http://schemas.microsoft.com/office/powerpoint/2010/main" xmlns="" val="0"/>
              </a:ext>
            </a:extLst>
          </a:blip>
          <a:stretch>
            <a:fillRect/>
          </a:stretch>
        </p:blipFill>
        <p:spPr>
          <a:xfrm rot="864004">
            <a:off x="5268110" y="4276413"/>
            <a:ext cx="247650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15="http://schemas.microsoft.com/office/powerpoint/2012/main" xmlns="" val="172759736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Жизнь в нашей группе очень </a:t>
            </a:r>
            <a:br>
              <a:rPr lang="ru-RU" smtClean="0"/>
            </a:br>
            <a:r>
              <a:rPr lang="ru-RU" smtClean="0"/>
              <a:t>интересная!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15="http://schemas.microsoft.com/office/powerpoint/2012/main" xmlns:p14="http://schemas.microsoft.com/office/powerpoint/2010/main" xmlns="" val="0"/>
              </a:ext>
            </a:extLst>
          </a:blip>
          <a:stretch>
            <a:fillRect/>
          </a:stretch>
        </p:blipFill>
        <p:spPr>
          <a:xfrm rot="2007482">
            <a:off x="6574782" y="1815785"/>
            <a:ext cx="2286000" cy="1714500"/>
          </a:xfrm>
          <a:prstGeom prst="rect">
            <a:avLst/>
          </a:prstGeom>
        </p:spPr>
      </p:pic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:p15="http://schemas.microsoft.com/office/powerpoint/2012/main" xmlns:p14="http://schemas.microsoft.com/office/powerpoint/2010/main" xmlns="" val="0"/>
              </a:ext>
            </a:extLst>
          </a:blip>
          <a:stretch>
            <a:fillRect/>
          </a:stretch>
        </p:blipFill>
        <p:spPr>
          <a:xfrm rot="20378600">
            <a:off x="254785" y="1578712"/>
            <a:ext cx="2918196" cy="2188647"/>
          </a:xfr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15="http://schemas.microsoft.com/office/powerpoint/2012/main" xmlns:p14="http://schemas.microsoft.com/office/powerpoint/2010/main" xmlns="" val="0"/>
              </a:ext>
            </a:extLst>
          </a:blip>
          <a:stretch>
            <a:fillRect/>
          </a:stretch>
        </p:blipFill>
        <p:spPr>
          <a:xfrm rot="247269">
            <a:off x="3059832" y="1556792"/>
            <a:ext cx="1447893" cy="193052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:p15="http://schemas.microsoft.com/office/powerpoint/2012/main" xmlns:p14="http://schemas.microsoft.com/office/powerpoint/2010/main" xmlns="" val="0"/>
              </a:ext>
            </a:extLst>
          </a:blip>
          <a:stretch>
            <a:fillRect/>
          </a:stretch>
        </p:blipFill>
        <p:spPr>
          <a:xfrm>
            <a:off x="4499992" y="1507260"/>
            <a:ext cx="2282500" cy="171187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:p15="http://schemas.microsoft.com/office/powerpoint/2012/main" xmlns:p14="http://schemas.microsoft.com/office/powerpoint/2010/main" xmlns="" val="0"/>
              </a:ext>
            </a:extLst>
          </a:blip>
          <a:stretch>
            <a:fillRect/>
          </a:stretch>
        </p:blipFill>
        <p:spPr>
          <a:xfrm rot="21353644">
            <a:off x="352504" y="4043382"/>
            <a:ext cx="3166853" cy="237514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:p15="http://schemas.microsoft.com/office/powerpoint/2012/main" xmlns:p14="http://schemas.microsoft.com/office/powerpoint/2010/main" xmlns="" val="0"/>
              </a:ext>
            </a:extLst>
          </a:blip>
          <a:stretch>
            <a:fillRect/>
          </a:stretch>
        </p:blipFill>
        <p:spPr>
          <a:xfrm rot="243531">
            <a:off x="3359733" y="3009982"/>
            <a:ext cx="2195756" cy="1646817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:p15="http://schemas.microsoft.com/office/powerpoint/2012/main" xmlns:p14="http://schemas.microsoft.com/office/powerpoint/2010/main" xmlns="" val="0"/>
              </a:ext>
            </a:extLst>
          </a:blip>
          <a:stretch>
            <a:fillRect/>
          </a:stretch>
        </p:blipFill>
        <p:spPr>
          <a:xfrm rot="1240564">
            <a:off x="5905993" y="3654626"/>
            <a:ext cx="2857753" cy="214331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:p15="http://schemas.microsoft.com/office/powerpoint/2012/main" xmlns:p14="http://schemas.microsoft.com/office/powerpoint/2010/main" xmlns="" val="0"/>
              </a:ext>
            </a:extLst>
          </a:blip>
          <a:stretch>
            <a:fillRect/>
          </a:stretch>
        </p:blipFill>
        <p:spPr>
          <a:xfrm rot="348502">
            <a:off x="3671483" y="4951101"/>
            <a:ext cx="2667686" cy="1600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15="http://schemas.microsoft.com/office/powerpoint/2012/main" xmlns="" val="124455409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017456" y="2967335"/>
            <a:ext cx="510909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</a:t>
            </a:r>
          </a:p>
          <a:p>
            <a:pPr algn="ctr"/>
            <a:r>
              <a:rPr lang="ru-RU" sz="54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 </a:t>
            </a:r>
          </a:p>
          <a:p>
            <a:pPr algn="ctr"/>
            <a:r>
              <a:rPr lang="ru-RU" sz="5400" b="1" cap="none" spc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ВНИМАНИЕ!!!</a:t>
            </a:r>
            <a:endParaRPr lang="ru-RU" sz="5400" b="1" cap="none" spc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:p15="http://schemas.microsoft.com/office/powerpoint/2012/main" xmlns="" val="162080225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i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land" pitchFamily="34" charset="-52"/>
              </a:rPr>
              <a:t>Давайте познакомимся!</a:t>
            </a:r>
            <a:br>
              <a:rPr lang="ru-RU" sz="4400" i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land" pitchFamily="34" charset="-52"/>
              </a:rPr>
            </a:br>
            <a:r>
              <a:rPr lang="ru-RU" sz="4400" i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land" pitchFamily="34" charset="-52"/>
              </a:rPr>
              <a:t>Группа «КНОПОЧКИ»</a:t>
            </a: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15="http://schemas.microsoft.com/office/powerpoint/2012/main" xmlns:p14="http://schemas.microsoft.com/office/powerpoint/2010/main" xmlns="" val="0"/>
              </a:ext>
            </a:extLst>
          </a:blip>
          <a:srcRect l="35834" b="970"/>
          <a:stretch>
            <a:fillRect/>
          </a:stretch>
        </p:blipFill>
        <p:spPr>
          <a:xfrm>
            <a:off x="201116" y="1628800"/>
            <a:ext cx="3297139" cy="3816424"/>
          </a:xfrm>
          <a:prstGeom prst="ellipse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635896" y="1700808"/>
            <a:ext cx="511256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Списочный состав группы – 25 человек.</a:t>
            </a:r>
          </a:p>
          <a:p>
            <a:pPr algn="ctr"/>
            <a:endParaRPr lang="ru-RU" sz="3600" b="1" i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200" b="1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Дети нашей группы очень </a:t>
            </a:r>
            <a:r>
              <a:rPr lang="ru-RU" sz="32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активны, любознательны. Ребята любят играть в настольные и подвижные игры.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smtClean="0">
                <a:solidFill>
                  <a:srgbClr val="00B050"/>
                </a:solidFill>
              </a:rPr>
              <a:t>Воспитатели:</a:t>
            </a:r>
            <a:endParaRPr lang="ru-RU" sz="4400">
              <a:solidFill>
                <a:srgbClr val="00B05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i="1" smtClean="0"/>
              <a:t>Новожилова</a:t>
            </a:r>
          </a:p>
          <a:p>
            <a:pPr algn="ctr">
              <a:buNone/>
            </a:pPr>
            <a:r>
              <a:rPr lang="ru-RU" i="1" smtClean="0"/>
              <a:t>Светлана Аркадьевна</a:t>
            </a:r>
          </a:p>
          <a:p>
            <a:endParaRPr lang="ru-RU" smtClean="0"/>
          </a:p>
          <a:p>
            <a:pPr>
              <a:buNone/>
            </a:pP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ru-RU" i="1" smtClean="0"/>
              <a:t>Макарова</a:t>
            </a:r>
          </a:p>
          <a:p>
            <a:pPr algn="ctr">
              <a:buNone/>
            </a:pPr>
            <a:r>
              <a:rPr lang="ru-RU" i="1" smtClean="0"/>
              <a:t>Ираида Юрьевна</a:t>
            </a:r>
          </a:p>
          <a:p>
            <a:pPr algn="ctr">
              <a:buNone/>
            </a:pPr>
            <a:endParaRPr lang="ru-RU" i="1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15="http://schemas.microsoft.com/office/powerpoint/2012/main" xmlns:p14="http://schemas.microsoft.com/office/powerpoint/2010/main" xmlns="" val="0"/>
              </a:ext>
            </a:extLst>
          </a:blip>
          <a:srcRect l="25637" t="12058" r="53765" b="50976"/>
          <a:stretch>
            <a:fillRect/>
          </a:stretch>
        </p:blipFill>
        <p:spPr>
          <a:xfrm rot="20134622">
            <a:off x="2057369" y="2713896"/>
            <a:ext cx="1494774" cy="357677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15="http://schemas.microsoft.com/office/powerpoint/2012/main" xmlns:p14="http://schemas.microsoft.com/office/powerpoint/2010/main" xmlns="" val="0"/>
              </a:ext>
            </a:extLst>
          </a:blip>
          <a:srcRect l="20029" r="18111" b="58618"/>
          <a:stretch>
            <a:fillRect/>
          </a:stretch>
        </p:blipFill>
        <p:spPr>
          <a:xfrm rot="1373651">
            <a:off x="5187823" y="3303126"/>
            <a:ext cx="3159426" cy="2818097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5418" y="332656"/>
            <a:ext cx="8219256" cy="706090"/>
          </a:xfrm>
        </p:spPr>
        <p:txBody>
          <a:bodyPr>
            <a:normAutofit fontScale="90000"/>
          </a:bodyPr>
          <a:lstStyle/>
          <a:p>
            <a:r>
              <a:rPr lang="ru-RU" smtClean="0"/>
              <a:t>График посещаемости детей</a:t>
            </a:r>
            <a:br>
              <a:rPr lang="ru-RU" smtClean="0"/>
            </a:br>
            <a:r>
              <a:rPr lang="ru-RU" smtClean="0"/>
              <a:t>с сентября 2019 г. по март 2020 г.</a:t>
            </a:r>
            <a:endParaRPr lang="ru-RU"/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15="http://schemas.microsoft.com/office/powerpoint/2012/main" xmlns="" val="2792500741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mtClean="0">
                <a:solidFill>
                  <a:srgbClr val="00B050"/>
                </a:solidFill>
              </a:rPr>
              <a:t>Результаты работы</a:t>
            </a:r>
            <a:br>
              <a:rPr lang="ru-RU" smtClean="0">
                <a:solidFill>
                  <a:srgbClr val="00B050"/>
                </a:solidFill>
              </a:rPr>
            </a:br>
            <a:r>
              <a:rPr lang="ru-RU" smtClean="0">
                <a:solidFill>
                  <a:srgbClr val="00B050"/>
                </a:solidFill>
              </a:rPr>
              <a:t> по направлениям деятельности </a:t>
            </a:r>
            <a:endParaRPr lang="ru-RU">
              <a:solidFill>
                <a:srgbClr val="00B05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700808"/>
            <a:ext cx="8291264" cy="4608552"/>
          </a:xfrm>
        </p:spPr>
        <p:txBody>
          <a:bodyPr/>
          <a:lstStyle/>
          <a:p>
            <a:pPr>
              <a:buNone/>
            </a:pPr>
            <a:r>
              <a:rPr lang="ru-RU" sz="2400" b="1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успешной реализации проводилось следующее:</a:t>
            </a:r>
          </a:p>
          <a:p>
            <a:pPr>
              <a:buFontTx/>
              <a:buChar char="-"/>
            </a:pPr>
            <a:r>
              <a:rPr lang="ru-RU" sz="2400" b="1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Уделялось большое внимание при подготовке к НОД;</a:t>
            </a:r>
          </a:p>
          <a:p>
            <a:pPr>
              <a:buFontTx/>
              <a:buChar char="-"/>
            </a:pPr>
            <a:r>
              <a:rPr lang="ru-RU" sz="24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Организовывались и проводились конкурсы для семей воспитанников;</a:t>
            </a:r>
          </a:p>
          <a:p>
            <a:pPr>
              <a:buFontTx/>
              <a:buChar char="-"/>
            </a:pPr>
            <a:r>
              <a:rPr lang="ru-RU" sz="24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течение года строго соблюдался режим дня и санитарно – гигиенические требования;</a:t>
            </a:r>
          </a:p>
          <a:p>
            <a:pPr marL="137160" indent="0">
              <a:buNone/>
            </a:pPr>
            <a:r>
              <a:rPr lang="ru-RU" sz="24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     Планировалась продуктивная деятельность с включением нетрадиционных техник.</a:t>
            </a:r>
          </a:p>
          <a:p>
            <a:pPr marL="137160" indent="0">
              <a:buNone/>
            </a:pPr>
            <a:r>
              <a:rPr lang="ru-RU" sz="2400" b="1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      Активно велась работа по развитию речи, словарного запаса.</a:t>
            </a:r>
            <a:endParaRPr lang="ru-RU" sz="2400" b="1" i="1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" indent="0">
              <a:buNone/>
            </a:pPr>
            <a:endParaRPr lang="ru-RU" sz="1600" b="1" i="1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1"/>
          <p:cNvSpPr txBox="1"/>
          <p:nvPr/>
        </p:nvSpPr>
        <p:spPr>
          <a:xfrm>
            <a:off x="467544" y="1556792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</a:t>
            </a:r>
            <a:endParaRPr kumimoji="0" lang="ru-RU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smtClean="0"/>
              <a:t/>
            </a:r>
            <a:br>
              <a:rPr lang="ru-RU" smtClean="0"/>
            </a:br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15="http://schemas.microsoft.com/office/powerpoint/2012/main" xmlns="" val="5699668"/>
              </p:ext>
            </p:extLst>
          </p:nvPr>
        </p:nvGraphicFramePr>
        <p:xfrm>
          <a:off x="457201" y="1412776"/>
          <a:ext cx="8229601" cy="3204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124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20000"/>
                    </a:ext>
                  </a:extLst>
                </a:gridCol>
                <a:gridCol w="2227077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20005"/>
                    </a:ext>
                  </a:extLst>
                </a:gridCol>
              </a:tblGrid>
              <a:tr h="67983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Баллы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Низкий уровень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Средний уровень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Высокий уровень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10000"/>
                  </a:ext>
                </a:extLst>
              </a:tr>
              <a:tr h="388478">
                <a:tc>
                  <a:txBody>
                    <a:bodyPr/>
                    <a:lstStyle/>
                    <a:p>
                      <a:r>
                        <a:rPr lang="ru-RU" smtClean="0"/>
                        <a:t>1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Соц.-ком. разв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2,7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4%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20%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76%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10001"/>
                  </a:ext>
                </a:extLst>
              </a:tr>
              <a:tr h="388478">
                <a:tc>
                  <a:txBody>
                    <a:bodyPr/>
                    <a:lstStyle/>
                    <a:p>
                      <a:r>
                        <a:rPr lang="ru-RU" smtClean="0"/>
                        <a:t>2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err="1" smtClean="0"/>
                        <a:t>Познават.</a:t>
                      </a:r>
                      <a:r>
                        <a:rPr lang="ru-RU" baseline="0" smtClean="0"/>
                        <a:t> разв.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2,5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16%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12%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72%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10002"/>
                  </a:ext>
                </a:extLst>
              </a:tr>
              <a:tr h="679837">
                <a:tc>
                  <a:txBody>
                    <a:bodyPr/>
                    <a:lstStyle/>
                    <a:p>
                      <a:r>
                        <a:rPr lang="ru-RU" smtClean="0"/>
                        <a:t>3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Речевое развитие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2,2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20%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16%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64%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10003"/>
                  </a:ext>
                </a:extLst>
              </a:tr>
              <a:tr h="388478">
                <a:tc>
                  <a:txBody>
                    <a:bodyPr/>
                    <a:lstStyle/>
                    <a:p>
                      <a:r>
                        <a:rPr lang="ru-RU" smtClean="0"/>
                        <a:t>4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smtClean="0"/>
                        <a:t>Худ.-эстет.</a:t>
                      </a:r>
                      <a:r>
                        <a:rPr lang="ru-RU" sz="1600" baseline="0" smtClean="0"/>
                        <a:t> развит</a:t>
                      </a:r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2,7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8%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20%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72%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10004"/>
                  </a:ext>
                </a:extLst>
              </a:tr>
              <a:tr h="679837">
                <a:tc>
                  <a:txBody>
                    <a:bodyPr/>
                    <a:lstStyle/>
                    <a:p>
                      <a:r>
                        <a:rPr lang="ru-RU" smtClean="0"/>
                        <a:t>5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Физическое развитие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2,6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4%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8%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88%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04664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начале и в конце года нами была проведена диагностика</a:t>
            </a:r>
            <a:endParaRPr lang="ru-RU" sz="2400" b="1" i="1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:p15="http://schemas.microsoft.com/office/powerpoint/2012/main" xmlns="" val="522846224"/>
              </p:ext>
            </p:extLst>
          </p:nvPr>
        </p:nvGraphicFramePr>
        <p:xfrm>
          <a:off x="1475656" y="4794836"/>
          <a:ext cx="5976664" cy="1906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91264" cy="1556792"/>
          </a:xfrm>
        </p:spPr>
        <p:txBody>
          <a:bodyPr>
            <a:normAutofit/>
          </a:bodyPr>
          <a:lstStyle/>
          <a:p>
            <a:r>
              <a:rPr lang="ru-RU" sz="2800" smtClean="0">
                <a:solidFill>
                  <a:srgbClr val="002060"/>
                </a:solidFill>
              </a:rPr>
              <a:t>В течение учебного года нами активно обновлялась развивающая предметно-пространственная среда</a:t>
            </a:r>
            <a:endParaRPr lang="ru-RU" sz="280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44824"/>
            <a:ext cx="8435280" cy="4464536"/>
          </a:xfrm>
        </p:spPr>
        <p:txBody>
          <a:bodyPr>
            <a:normAutofit/>
          </a:bodyPr>
          <a:lstStyle/>
          <a:p>
            <a:r>
              <a:rPr lang="ru-RU" smtClean="0"/>
              <a:t> - изготовление дидактических игра («Разрезные картинки», «Подбери по форме», «Подбери по цвету» и др.);</a:t>
            </a:r>
          </a:p>
          <a:p>
            <a:r>
              <a:rPr lang="ru-RU"/>
              <a:t> </a:t>
            </a:r>
            <a:r>
              <a:rPr lang="ru-RU" smtClean="0"/>
              <a:t>- обновлены и дополнены демонстрационные материалы по различным лексическим  темам;</a:t>
            </a:r>
          </a:p>
          <a:p>
            <a:r>
              <a:rPr lang="ru-RU"/>
              <a:t> </a:t>
            </a:r>
            <a:r>
              <a:rPr lang="ru-RU" smtClean="0"/>
              <a:t>- дополнительно оснащены уголки сюжетно-ролевых игр</a:t>
            </a:r>
          </a:p>
          <a:p>
            <a:pPr marL="137160" indent="0">
              <a:buNone/>
            </a:pPr>
            <a:endParaRPr lang="ru-RU" smtClean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На протяжении учебного года мы активно вели работу </a:t>
            </a:r>
            <a:br>
              <a:rPr lang="ru-RU" smtClean="0"/>
            </a:br>
            <a:r>
              <a:rPr lang="ru-RU" smtClean="0"/>
              <a:t>с родителями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smtClean="0"/>
              <a:t>- Родители воспитанников охотно принимали участие в мероприятиях, конкурсах и т.д.</a:t>
            </a:r>
          </a:p>
          <a:p>
            <a:pPr marL="137160" indent="0">
              <a:buNone/>
            </a:pPr>
            <a:r>
              <a:rPr lang="ru-RU" smtClean="0"/>
              <a:t>- Регулярно для родителей проводились консультации по различным темам, а также по запросам родителей.</a:t>
            </a:r>
          </a:p>
          <a:p>
            <a:pPr marL="137160" indent="0">
              <a:buNone/>
            </a:pPr>
            <a:r>
              <a:rPr lang="ru-RU"/>
              <a:t> </a:t>
            </a:r>
            <a:r>
              <a:rPr lang="ru-RU" smtClean="0"/>
              <a:t>- Родителями нашей группы оказывалась помощь в уборке инвентаря на участке, расчистке снега зимой.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p15="http://schemas.microsoft.com/office/powerpoint/2012/main" xmlns="" val="286698816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548680"/>
            <a:ext cx="8640960" cy="5544616"/>
          </a:xfrm>
        </p:spPr>
        <p:txBody>
          <a:bodyPr/>
          <a:lstStyle/>
          <a:p>
            <a:pPr marL="137160" indent="0" algn="ctr">
              <a:buNone/>
            </a:pPr>
            <a:r>
              <a:rPr lang="ru-RU" smtClean="0"/>
              <a:t>Мы принимали активное участие в жизни нашего МДОУ в течение всего года:</a:t>
            </a:r>
          </a:p>
          <a:p>
            <a:pPr marL="137160" indent="0">
              <a:buNone/>
            </a:pPr>
            <a:r>
              <a:rPr lang="ru-RU"/>
              <a:t> </a:t>
            </a:r>
            <a:r>
              <a:rPr lang="ru-RU" smtClean="0"/>
              <a:t>- роли на утренниках;</a:t>
            </a:r>
          </a:p>
          <a:p>
            <a:pPr marL="137160" indent="0">
              <a:buNone/>
            </a:pPr>
            <a:r>
              <a:rPr lang="ru-RU"/>
              <a:t> </a:t>
            </a:r>
            <a:r>
              <a:rPr lang="ru-RU" smtClean="0"/>
              <a:t>- участие в работе педагогических советов;</a:t>
            </a:r>
          </a:p>
          <a:p>
            <a:pPr marL="137160" indent="0">
              <a:buNone/>
            </a:pPr>
            <a:r>
              <a:rPr lang="ru-RU"/>
              <a:t> </a:t>
            </a:r>
            <a:r>
              <a:rPr lang="ru-RU" smtClean="0"/>
              <a:t>- мастер классы и различные КПК;</a:t>
            </a:r>
          </a:p>
          <a:p>
            <a:pPr marL="137160" indent="0">
              <a:buNone/>
            </a:pPr>
            <a:r>
              <a:rPr lang="ru-RU"/>
              <a:t> </a:t>
            </a:r>
            <a:r>
              <a:rPr lang="ru-RU" smtClean="0"/>
              <a:t>- совместно с детьми принимали участие в конкурсах кормушек для птиц, конкурсе осенних поделок, конкурсе елочной игрушки.</a:t>
            </a:r>
            <a:endParaRPr lang="ru-RU"/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Arial"/>
        <a:cs typeface="Arial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Arial"/>
        <a:cs typeface="Arial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1784</TotalTime>
  <Words>385</Words>
  <Application>Aspose.Slides for .NET</Application>
  <PresentationFormat>Экран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Слайд 1</vt:lpstr>
      <vt:lpstr>Давайте познакомимся! Группа «КНОПОЧКИ»</vt:lpstr>
      <vt:lpstr>Воспитатели:</vt:lpstr>
      <vt:lpstr>График посещаемости детей с сентября 2019 г. по март 2020 г.</vt:lpstr>
      <vt:lpstr>Результаты работы  по направлениям деятельности </vt:lpstr>
      <vt:lpstr> </vt:lpstr>
      <vt:lpstr>В течение учебного года нами активно обновлялась развивающая предметно-пространственная среда</vt:lpstr>
      <vt:lpstr>На протяжении учебного года мы активно вели работу  с родителями</vt:lpstr>
      <vt:lpstr>Слайд 9</vt:lpstr>
      <vt:lpstr>Нами был реализован проект «ИГРУШКИ»</vt:lpstr>
      <vt:lpstr>Жизнь в нашей группе очень  интересная!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евген</dc:creator>
  <cp:lastModifiedBy>ELENA</cp:lastModifiedBy>
  <cp:revision>270</cp:revision>
  <dcterms:created xsi:type="dcterms:W3CDTF">2015-02-15T06:18:01Z</dcterms:created>
  <dcterms:modified xsi:type="dcterms:W3CDTF">2020-09-15T17:58:06Z</dcterms:modified>
</cp:coreProperties>
</file>