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6" r:id="rId15"/>
    <p:sldId id="266" r:id="rId16"/>
    <p:sldId id="267" r:id="rId17"/>
    <p:sldId id="274" r:id="rId18"/>
    <p:sldId id="271" r:id="rId19"/>
    <p:sldId id="272" r:id="rId20"/>
    <p:sldId id="273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custDataLst>
    <p:tags r:id="rId3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2581025511026396E-2"/>
          <c:y val="2.0628254860639579E-2"/>
          <c:w val="0.82935798168182351"/>
          <c:h val="0.905031025409698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СКР</c:v>
                </c:pt>
                <c:pt idx="1">
                  <c:v>ПР</c:v>
                </c:pt>
                <c:pt idx="2">
                  <c:v>РР</c:v>
                </c:pt>
                <c:pt idx="3">
                  <c:v>ХЭР</c:v>
                </c:pt>
                <c:pt idx="4">
                  <c:v>ФКР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11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СКР</c:v>
                </c:pt>
                <c:pt idx="1">
                  <c:v>ПР</c:v>
                </c:pt>
                <c:pt idx="2">
                  <c:v>РР</c:v>
                </c:pt>
                <c:pt idx="3">
                  <c:v>ХЭР</c:v>
                </c:pt>
                <c:pt idx="4">
                  <c:v>ФКР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32</c:v>
                </c:pt>
                <c:pt idx="3">
                  <c:v>0</c:v>
                </c:pt>
                <c:pt idx="4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СКР</c:v>
                </c:pt>
                <c:pt idx="1">
                  <c:v>ПР</c:v>
                </c:pt>
                <c:pt idx="2">
                  <c:v>РР</c:v>
                </c:pt>
                <c:pt idx="3">
                  <c:v>ХЭР</c:v>
                </c:pt>
                <c:pt idx="4">
                  <c:v>ФКР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89</c:v>
                </c:pt>
                <c:pt idx="1">
                  <c:v>79</c:v>
                </c:pt>
                <c:pt idx="2">
                  <c:v>57</c:v>
                </c:pt>
                <c:pt idx="3">
                  <c:v>93</c:v>
                </c:pt>
                <c:pt idx="4">
                  <c:v>68</c:v>
                </c:pt>
              </c:numCache>
            </c:numRef>
          </c:val>
        </c:ser>
        <c:marker val="1"/>
        <c:axId val="70637824"/>
        <c:axId val="70639616"/>
      </c:lineChart>
      <c:catAx>
        <c:axId val="70637824"/>
        <c:scaling>
          <c:orientation val="minMax"/>
        </c:scaling>
        <c:axPos val="b"/>
        <c:numFmt formatCode="General" sourceLinked="1"/>
        <c:tickLblPos val="nextTo"/>
        <c:crossAx val="70639616"/>
        <c:crosses val="autoZero"/>
        <c:lblAlgn val="ctr"/>
        <c:lblOffset val="100"/>
      </c:catAx>
      <c:valAx>
        <c:axId val="70639616"/>
        <c:scaling>
          <c:orientation val="minMax"/>
        </c:scaling>
        <c:axPos val="l"/>
        <c:majorGridlines/>
        <c:numFmt formatCode="General" sourceLinked="1"/>
        <c:tickLblPos val="nextTo"/>
        <c:crossAx val="70637824"/>
        <c:crosses val="autoZero"/>
        <c:crossBetween val="between"/>
      </c:valAx>
    </c:plotArea>
    <c:legend>
      <c:legendPos val="r"/>
      <c:layout/>
    </c:legend>
    <c:plotVisOnly val="1"/>
    <c:showDLblsOverMax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СКР</c:v>
                </c:pt>
                <c:pt idx="1">
                  <c:v>ПР</c:v>
                </c:pt>
                <c:pt idx="2">
                  <c:v>РР</c:v>
                </c:pt>
                <c:pt idx="3">
                  <c:v>ХЭР</c:v>
                </c:pt>
                <c:pt idx="4">
                  <c:v>ФКР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11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СКР</c:v>
                </c:pt>
                <c:pt idx="1">
                  <c:v>ПР</c:v>
                </c:pt>
                <c:pt idx="2">
                  <c:v>РР</c:v>
                </c:pt>
                <c:pt idx="3">
                  <c:v>ХЭР</c:v>
                </c:pt>
                <c:pt idx="4">
                  <c:v>ФКР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</c:v>
                </c:pt>
                <c:pt idx="1">
                  <c:v>14</c:v>
                </c:pt>
                <c:pt idx="2">
                  <c:v>32</c:v>
                </c:pt>
                <c:pt idx="3">
                  <c:v>0</c:v>
                </c:pt>
                <c:pt idx="4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СКР</c:v>
                </c:pt>
                <c:pt idx="1">
                  <c:v>ПР</c:v>
                </c:pt>
                <c:pt idx="2">
                  <c:v>РР</c:v>
                </c:pt>
                <c:pt idx="3">
                  <c:v>ХЭР</c:v>
                </c:pt>
                <c:pt idx="4">
                  <c:v>ФКР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89</c:v>
                </c:pt>
                <c:pt idx="1">
                  <c:v>79</c:v>
                </c:pt>
                <c:pt idx="2">
                  <c:v>57</c:v>
                </c:pt>
                <c:pt idx="3">
                  <c:v>93</c:v>
                </c:pt>
                <c:pt idx="4">
                  <c:v>68</c:v>
                </c:pt>
              </c:numCache>
            </c:numRef>
          </c:val>
        </c:ser>
        <c:marker val="1"/>
        <c:axId val="70658688"/>
        <c:axId val="70685056"/>
      </c:lineChart>
      <c:catAx>
        <c:axId val="70658688"/>
        <c:scaling>
          <c:orientation val="minMax"/>
        </c:scaling>
        <c:axPos val="b"/>
        <c:numFmt formatCode="General" sourceLinked="1"/>
        <c:tickLblPos val="nextTo"/>
        <c:crossAx val="70685056"/>
        <c:crosses val="autoZero"/>
        <c:lblAlgn val="ctr"/>
        <c:lblOffset val="100"/>
      </c:catAx>
      <c:valAx>
        <c:axId val="70685056"/>
        <c:scaling>
          <c:orientation val="minMax"/>
        </c:scaling>
        <c:axPos val="l"/>
        <c:majorGridlines/>
        <c:numFmt formatCode="General" sourceLinked="1"/>
        <c:tickLblPos val="nextTo"/>
        <c:crossAx val="70658688"/>
        <c:crosses val="autoZero"/>
        <c:crossBetween val="between"/>
      </c:valAx>
    </c:plotArea>
    <c:legend>
      <c:legendPos val="r"/>
      <c:layout/>
    </c:legend>
    <c:plotVisOnly val="1"/>
    <c:showDLblsOverMax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numRef>
              <c:f>Лист1!$A$2:$A$10</c:f>
              <c:numCache>
                <c:formatCode>mmm/yy</c:formatCode>
                <c:ptCount val="9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1.31</c:v>
                </c:pt>
                <c:pt idx="1">
                  <c:v>3.38</c:v>
                </c:pt>
                <c:pt idx="2">
                  <c:v>1.6</c:v>
                </c:pt>
                <c:pt idx="3">
                  <c:v>2.3199999999999994</c:v>
                </c:pt>
                <c:pt idx="4">
                  <c:v>1.36</c:v>
                </c:pt>
                <c:pt idx="5">
                  <c:v>2.6</c:v>
                </c:pt>
                <c:pt idx="6">
                  <c:v>2.1</c:v>
                </c:pt>
                <c:pt idx="7">
                  <c:v>1.06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numRef>
              <c:f>Лист1!$A$2:$A$10</c:f>
              <c:numCache>
                <c:formatCode>mmm/yy</c:formatCode>
                <c:ptCount val="9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numRef>
              <c:f>Лист1!$A$2:$A$10</c:f>
              <c:numCache>
                <c:formatCode>mmm/yy</c:formatCode>
                <c:ptCount val="9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axId val="71292032"/>
        <c:axId val="71293568"/>
      </c:barChart>
      <c:dateAx>
        <c:axId val="71292032"/>
        <c:scaling>
          <c:orientation val="minMax"/>
        </c:scaling>
        <c:axPos val="b"/>
        <c:numFmt formatCode="mmm/yy" sourceLinked="1"/>
        <c:tickLblPos val="nextTo"/>
        <c:crossAx val="71293568"/>
        <c:crosses val="autoZero"/>
        <c:lblOffset val="100"/>
      </c:dateAx>
      <c:valAx>
        <c:axId val="71293568"/>
        <c:scaling>
          <c:orientation val="minMax"/>
        </c:scaling>
        <c:axPos val="l"/>
        <c:majorGridlines/>
        <c:numFmt formatCode="General" sourceLinked="1"/>
        <c:tickLblPos val="nextTo"/>
        <c:crossAx val="71292032"/>
        <c:crosses val="autoZero"/>
        <c:crossBetween val="between"/>
      </c:valAx>
    </c:plotArea>
    <c:plotVisOnly val="1"/>
    <c:showDLblsOverMax val="1"/>
  </c:chart>
  <c:txPr>
    <a:bodyPr/>
    <a:lstStyle/>
    <a:p>
      <a:pPr>
        <a:defRPr lang="ru-RU" smtId="4294967295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numRef>
              <c:f>Лист1!$A$2:$A$10</c:f>
              <c:numCache>
                <c:formatCode>mmm/yy</c:formatCode>
                <c:ptCount val="9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numRef>
              <c:f>Лист1!$A$2:$A$10</c:f>
              <c:numCache>
                <c:formatCode>mmm/yy</c:formatCode>
                <c:ptCount val="9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56</c:v>
                </c:pt>
                <c:pt idx="1">
                  <c:v>53.2</c:v>
                </c:pt>
                <c:pt idx="2">
                  <c:v>71.3</c:v>
                </c:pt>
                <c:pt idx="3">
                  <c:v>54.4</c:v>
                </c:pt>
                <c:pt idx="4">
                  <c:v>62.3</c:v>
                </c:pt>
                <c:pt idx="5">
                  <c:v>55.9</c:v>
                </c:pt>
                <c:pt idx="6">
                  <c:v>51.4</c:v>
                </c:pt>
                <c:pt idx="7">
                  <c:v>66.900000000000006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numRef>
              <c:f>Лист1!$A$2:$A$10</c:f>
              <c:numCache>
                <c:formatCode>mmm/yy</c:formatCode>
                <c:ptCount val="9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axId val="47228032"/>
        <c:axId val="70687744"/>
      </c:barChart>
      <c:dateAx>
        <c:axId val="47228032"/>
        <c:scaling>
          <c:orientation val="minMax"/>
        </c:scaling>
        <c:axPos val="b"/>
        <c:numFmt formatCode="mmm/yy" sourceLinked="1"/>
        <c:tickLblPos val="nextTo"/>
        <c:crossAx val="70687744"/>
        <c:crosses val="autoZero"/>
        <c:lblOffset val="100"/>
      </c:dateAx>
      <c:valAx>
        <c:axId val="70687744"/>
        <c:scaling>
          <c:orientation val="minMax"/>
        </c:scaling>
        <c:axPos val="l"/>
        <c:majorGridlines/>
        <c:numFmt formatCode="General" sourceLinked="1"/>
        <c:tickLblPos val="nextTo"/>
        <c:crossAx val="47228032"/>
        <c:crosses val="autoZero"/>
        <c:crossBetween val="between"/>
      </c:valAx>
    </c:plotArea>
    <c:plotVisOnly val="1"/>
    <c:showDLblsOverMax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C73AE-A832-4537-9D7A-114AAE46A935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ACC56-10AE-4BF0-89FF-11AE9CEE25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ACC56-10AE-4BF0-89FF-11AE9CEE25D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ct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ct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9" name="Блок-схема: процесс 8"/>
          <p:cNvSpPr/>
          <p:nvPr/>
        </p:nvSpPr>
        <p:spPr>
          <a:xfrm rot="19468672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ct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68C388AB-5BB7-4DDD-BF0D-4A7547DBB1C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ABA2F5FD-C51C-4EB6-B4B4-33BAE64247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7363544" cy="4176464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00B050"/>
                </a:solidFill>
              </a:rPr>
              <a:t>Группа 2/1 , «Радуга»</a:t>
            </a:r>
            <a:br>
              <a:rPr lang="ru-RU" smtClean="0">
                <a:solidFill>
                  <a:srgbClr val="00B050"/>
                </a:solidFill>
              </a:rPr>
            </a:br>
            <a:r>
              <a:rPr lang="ru-RU" smtClean="0">
                <a:solidFill>
                  <a:srgbClr val="00B050"/>
                </a:solidFill>
              </a:rPr>
              <a:t>3- 4 года</a:t>
            </a:r>
            <a:br>
              <a:rPr lang="ru-RU" smtClean="0">
                <a:solidFill>
                  <a:srgbClr val="00B050"/>
                </a:solidFill>
              </a:rPr>
            </a:br>
            <a:r>
              <a:rPr lang="ru-RU" smtClean="0">
                <a:solidFill>
                  <a:srgbClr val="00B050"/>
                </a:solidFill>
              </a:rPr>
              <a:t>МДОУ «Детский сад № 8»</a:t>
            </a:r>
            <a:br>
              <a:rPr lang="ru-RU" smtClean="0">
                <a:solidFill>
                  <a:srgbClr val="00B050"/>
                </a:solidFill>
              </a:rPr>
            </a:br>
            <a:r>
              <a:rPr lang="ru-RU" smtClean="0">
                <a:solidFill>
                  <a:srgbClr val="00B050"/>
                </a:solidFill>
              </a:rPr>
              <a:t>Составила Тарасова Юлия Леонидовна</a:t>
            </a:r>
            <a:br>
              <a:rPr lang="ru-RU" smtClean="0">
                <a:solidFill>
                  <a:srgbClr val="00B050"/>
                </a:solidFill>
              </a:rPr>
            </a:br>
            <a:r>
              <a:rPr lang="ru-RU" smtClean="0">
                <a:solidFill>
                  <a:srgbClr val="00B050"/>
                </a:solidFill>
              </a:rPr>
              <a:t>2019-2020 учебный год</a:t>
            </a:r>
            <a:endParaRPr lang="ru-RU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smtClean="0">
                <a:solidFill>
                  <a:srgbClr val="00B050"/>
                </a:solidFill>
              </a:rPr>
              <a:t>Пропущено 1 ребенком в период с августа 2019 по апрель 2020 года</a:t>
            </a:r>
            <a:endParaRPr lang="ru-RU" sz="320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solidFill>
                  <a:srgbClr val="00B050"/>
                </a:solidFill>
              </a:rPr>
              <a:t>Посещаемость в % в период с августа 2019 по апрель 2020 года</a:t>
            </a:r>
            <a:endParaRPr lang="ru-RU" sz="320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FF0000"/>
                </a:solidFill>
              </a:rPr>
              <a:t>Совершенствование и пополнение РППС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solidFill>
                  <a:srgbClr val="00B0F0"/>
                </a:solidFill>
              </a:rPr>
              <a:t>В сентябре 2019 г были выделены игры, пособия и игрушки для пополнения РППС.</a:t>
            </a:r>
          </a:p>
          <a:p>
            <a:r>
              <a:rPr lang="ru-RU" sz="2000" smtClean="0">
                <a:solidFill>
                  <a:srgbClr val="00B0F0"/>
                </a:solidFill>
              </a:rPr>
              <a:t>Со стороны родителей в качестве добровольных пожертвований были  приобретены  пособия, игрушки, игры  для группы и прогулок.</a:t>
            </a:r>
          </a:p>
          <a:p>
            <a:r>
              <a:rPr lang="ru-RU" sz="2000" smtClean="0">
                <a:solidFill>
                  <a:srgbClr val="00B0F0"/>
                </a:solidFill>
              </a:rPr>
              <a:t>Выделены и установлены стенды и банеры для наглядной информации в раздевалке, ящики-кровати , шкафы .</a:t>
            </a:r>
          </a:p>
          <a:p>
            <a:r>
              <a:rPr lang="ru-RU" sz="2000" smtClean="0">
                <a:solidFill>
                  <a:srgbClr val="00B0F0"/>
                </a:solidFill>
              </a:rPr>
              <a:t>Создан «уголок психологической разгрузки» детей с соответствующим оборудованием и пособиями.</a:t>
            </a:r>
          </a:p>
          <a:p>
            <a:r>
              <a:rPr lang="ru-RU" sz="2000" smtClean="0">
                <a:solidFill>
                  <a:srgbClr val="00B0F0"/>
                </a:solidFill>
              </a:rPr>
              <a:t>Создан уголок «патриотического воспитания»</a:t>
            </a:r>
          </a:p>
          <a:p>
            <a:r>
              <a:rPr lang="ru-RU" sz="2000" smtClean="0">
                <a:solidFill>
                  <a:srgbClr val="00B0F0"/>
                </a:solidFill>
              </a:rPr>
              <a:t>Обновлены и пополнены картотеки сюжетно-ролевых игр, игр по сенсорному воспитанию детей и игр  по  развитие речи</a:t>
            </a:r>
          </a:p>
          <a:p>
            <a:endParaRPr lang="ru-RU" sz="2000" smtClean="0"/>
          </a:p>
          <a:p>
            <a:endParaRPr lang="ru-RU" smtClean="0"/>
          </a:p>
          <a:p>
            <a:endParaRPr lang="ru-RU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435652b71c69caf0a93d914532a1f799-V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763688" y="908720"/>
            <a:ext cx="2880320" cy="4248472"/>
          </a:xfrm>
        </p:spPr>
      </p:pic>
      <p:pic>
        <p:nvPicPr>
          <p:cNvPr id="1026" name="Picture 2" descr="C:\Users\Семён\Desktop\Фото с хонор Юля\Viber\IMG-f30c7b2d350ab21de93f6a08205f1fc4-V.jpg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5364088" y="908720"/>
            <a:ext cx="3189561" cy="42484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627784" y="5471513"/>
            <a:ext cx="3891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Уголок патриотического воспитания </a:t>
            </a:r>
            <a:endParaRPr lang="ru-RU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Уголок психологической разгрузки</a:t>
            </a:r>
            <a:endParaRPr lang="ru-RU"/>
          </a:p>
        </p:txBody>
      </p:sp>
      <p:pic>
        <p:nvPicPr>
          <p:cNvPr id="4" name="Содержимое 3" descr="IMG-711a29f3f7ed1b3f0da0c62f9a593aba-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1447800"/>
            <a:ext cx="4357216" cy="4800600"/>
          </a:xfr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solidFill>
                  <a:srgbClr val="FF0000"/>
                </a:solidFill>
              </a:rPr>
              <a:t>Взаимодействия с социальными партнерами</a:t>
            </a:r>
            <a:endParaRPr lang="ru-RU" sz="320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smtClean="0">
                <a:solidFill>
                  <a:srgbClr val="00B0F0"/>
                </a:solidFill>
              </a:rPr>
              <a:t>Конкурсы художественно-прикладного творчества :</a:t>
            </a:r>
          </a:p>
          <a:p>
            <a:r>
              <a:rPr lang="ru-RU" sz="2400" smtClean="0">
                <a:solidFill>
                  <a:srgbClr val="00B0F0"/>
                </a:solidFill>
              </a:rPr>
              <a:t>«Осенняя фантазия »</a:t>
            </a:r>
          </a:p>
          <a:p>
            <a:r>
              <a:rPr lang="ru-RU" sz="2400" smtClean="0">
                <a:solidFill>
                  <a:srgbClr val="00B0F0"/>
                </a:solidFill>
              </a:rPr>
              <a:t>«Новогодний сувенир»</a:t>
            </a:r>
          </a:p>
          <a:p>
            <a:r>
              <a:rPr lang="ru-RU" sz="2400" smtClean="0">
                <a:solidFill>
                  <a:srgbClr val="00B0F0"/>
                </a:solidFill>
              </a:rPr>
              <a:t>Конкурс кормушек «Птичку жалко»</a:t>
            </a:r>
          </a:p>
          <a:p>
            <a:r>
              <a:rPr lang="ru-RU" sz="2400" smtClean="0">
                <a:solidFill>
                  <a:srgbClr val="00B0F0"/>
                </a:solidFill>
              </a:rPr>
              <a:t>Конкурс  рисунков «Огонь – друг и враг»</a:t>
            </a:r>
          </a:p>
          <a:p>
            <a:r>
              <a:rPr lang="ru-RU" sz="2400" smtClean="0">
                <a:solidFill>
                  <a:srgbClr val="00B0F0"/>
                </a:solidFill>
              </a:rPr>
              <a:t>Конкурс поделок по противопожарной безопасности</a:t>
            </a:r>
          </a:p>
          <a:p>
            <a:r>
              <a:rPr lang="ru-RU" sz="2400" smtClean="0">
                <a:solidFill>
                  <a:srgbClr val="00B0F0"/>
                </a:solidFill>
              </a:rPr>
              <a:t>Акция «ЯрЭкомобиль» – сбор макулатуры , пластиковых крышечек</a:t>
            </a:r>
            <a:endParaRPr lang="ru-RU" sz="240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>
                    <a:lumMod val="75000"/>
                  </a:schemeClr>
                </a:solidFill>
              </a:rPr>
              <a:t>Осенняя фантазия</a:t>
            </a:r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G-256b8c0cf68086a6620a503ee13cce82-V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91681" y="1447800"/>
            <a:ext cx="6693494" cy="4800600"/>
          </a:xfr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Развлечения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smtClean="0">
                <a:solidFill>
                  <a:srgbClr val="7030A0"/>
                </a:solidFill>
              </a:rPr>
              <a:t>В этом учебном году я  участвовала  в организации и проведении театрализованной деятельности – музыкальный кукольный спектакль по сказке «Пых»</a:t>
            </a:r>
          </a:p>
          <a:p>
            <a:r>
              <a:rPr lang="ru-RU" sz="2800" smtClean="0">
                <a:solidFill>
                  <a:srgbClr val="7030A0"/>
                </a:solidFill>
              </a:rPr>
              <a:t>Проводила с детьми своей группы физкультурное мероприятие  «Путешествие на лесную полянку»</a:t>
            </a:r>
          </a:p>
          <a:p>
            <a:r>
              <a:rPr lang="ru-RU" sz="2800" smtClean="0">
                <a:solidFill>
                  <a:srgbClr val="7030A0"/>
                </a:solidFill>
              </a:rPr>
              <a:t>Подготовила и проводила «Осенний праздник», «Новогодний утренник». «Праздник наших мам»</a:t>
            </a:r>
            <a:endParaRPr lang="ru-RU" sz="280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solidFill>
                  <a:schemeClr val="accent2">
                    <a:lumMod val="75000"/>
                  </a:schemeClr>
                </a:solidFill>
              </a:rPr>
              <a:t> Физкультурное развлекательное мероприятие с детьми</a:t>
            </a:r>
            <a:endParaRPr lang="ru-RU" sz="320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G_20200522_18354721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784475" y="1447800"/>
            <a:ext cx="4800600" cy="4800600"/>
          </a:xfr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Совместно с музыкальным руководителем проведен «Осенний праздник»</a:t>
            </a:r>
            <a:endParaRPr lang="ru-RU" sz="28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IMG-cec3df454c2c529d78577a97b1a03646-V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384550" y="1628800"/>
            <a:ext cx="3600450" cy="4619600"/>
          </a:xfr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FF0000"/>
                </a:solidFill>
              </a:rPr>
              <a:t>Группа 2/1 работает по программе «Развитие»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mtClean="0">
                <a:solidFill>
                  <a:srgbClr val="00B0F0"/>
                </a:solidFill>
              </a:rPr>
              <a:t>Программа «Развитие» создана  коллективом авторов УЦ им. ЛА Венгера  и адаптирована для образовательных учреждений в соответствии с ФГОС и обеспечивает развитие личности дошкольников в различных видах общения и деятельности  с учетом их возрастных, индивидуальных и психологических особенностей</a:t>
            </a:r>
            <a:endParaRPr lang="ru-RU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«Новогодний  утренник»</a:t>
            </a:r>
            <a:endParaRPr lang="ru-RU" sz="3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IMG_20200522_18372493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784475" y="1447800"/>
            <a:ext cx="4800600" cy="4800600"/>
          </a:xfrm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r>
              <a:rPr lang="ru-RU" sz="2800" smtClean="0"/>
              <a:t>В течение года своевременно обновлялась наглядная информация для родителей.</a:t>
            </a:r>
          </a:p>
          <a:p>
            <a:r>
              <a:rPr lang="ru-RU" sz="2800" smtClean="0"/>
              <a:t>Проведены родительские собрания :       «Мы в младшей группе» в сентябре и «Знакомство с промежуточными результатами воспитательно-образовательной работы. Детский травматизм» в январе</a:t>
            </a:r>
          </a:p>
          <a:p>
            <a:r>
              <a:rPr lang="ru-RU" sz="2800" smtClean="0"/>
              <a:t>На сайт детского сада выставлена  информация по дистанционному освоению детьми ООП, согласно текущего расписания</a:t>
            </a:r>
          </a:p>
          <a:p>
            <a:endParaRPr lang="ru-RU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_20200424_09582780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335212" y="549275"/>
            <a:ext cx="5699125" cy="5699125"/>
          </a:xfrm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200424_10001390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23728" y="548680"/>
            <a:ext cx="5988050" cy="5988050"/>
          </a:xfrm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200424_10011819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320131" y="692150"/>
            <a:ext cx="5521325" cy="5521325"/>
          </a:xfrm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0200424_10025434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3162" y="765175"/>
            <a:ext cx="5483225" cy="5483225"/>
          </a:xfrm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smtClean="0"/>
              <a:t>Тема по самообразованию : «Сенсорное развитие детей»</a:t>
            </a:r>
            <a:endParaRPr lang="ru-RU" sz="28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smtClean="0"/>
              <a:t>Проект «Сенсорное развитие детей 3-4 лет»</a:t>
            </a:r>
          </a:p>
          <a:p>
            <a:r>
              <a:rPr lang="ru-RU" sz="2000" smtClean="0"/>
              <a:t>Публикация  методической разработки  «Путешествие к геометрическим фигурам» на  всероссийском «Портале образования», сентябрь 2019</a:t>
            </a:r>
          </a:p>
          <a:p>
            <a:r>
              <a:rPr lang="ru-RU" sz="2000" smtClean="0"/>
              <a:t>Публикация методической разработки «В гости к мышатам» на всероссийском интернет-издании  «Педразвитие», октябрь 2019</a:t>
            </a:r>
          </a:p>
          <a:p>
            <a:r>
              <a:rPr lang="ru-RU" sz="2000" smtClean="0"/>
              <a:t>Презентация «Сенсорное развитие детей» по программе «Развитие» , декабрь 2019</a:t>
            </a:r>
          </a:p>
          <a:p>
            <a:r>
              <a:rPr lang="ru-RU" sz="2000" smtClean="0"/>
              <a:t>Консультация для родителей «Сенсорное развитие детей 3-4 лет», публикация на сайте ДОУ, апрель 2020</a:t>
            </a:r>
          </a:p>
          <a:p>
            <a:r>
              <a:rPr lang="ru-RU" sz="2000" smtClean="0"/>
              <a:t>Картотека дидактических игр по сенсорному воспитанию детей 2 младшей группы</a:t>
            </a:r>
          </a:p>
          <a:p>
            <a:endParaRPr lang="ru-RU" sz="24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960" y="476672"/>
            <a:ext cx="7530040" cy="45719"/>
          </a:xfrm>
        </p:spPr>
        <p:txBody>
          <a:bodyPr>
            <a:normAutofit fontScale="90000"/>
          </a:bodyPr>
          <a:lstStyle/>
          <a:p>
            <a:r>
              <a:rPr lang="ru-RU" smtClean="0"/>
              <a:t> </a:t>
            </a:r>
            <a:endParaRPr lang="ru-RU"/>
          </a:p>
        </p:txBody>
      </p:sp>
      <p:pic>
        <p:nvPicPr>
          <p:cNvPr id="4" name="Содержимое 3" descr="IMG_20200903_15203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07704" y="836712"/>
            <a:ext cx="6400800" cy="4800600"/>
          </a:xfrm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>
                <a:solidFill>
                  <a:srgbClr val="FF0000"/>
                </a:solidFill>
              </a:rPr>
              <a:t>Дипломы</a:t>
            </a:r>
            <a:endParaRPr lang="ru-RU" sz="320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34021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59633" y="1447800"/>
            <a:ext cx="2808311" cy="3565376"/>
          </a:xfrm>
        </p:spPr>
      </p:pic>
      <p:pic>
        <p:nvPicPr>
          <p:cNvPr id="1026" name="Picture 2" descr="C:\Users\Семён\Desktop\Дипломы Юля\218565.jpe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5292080" y="1484784"/>
            <a:ext cx="2592288" cy="345638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57200"/>
            <a:ext cx="7659960" cy="1315616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Списочный состав группы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844824"/>
            <a:ext cx="7371928" cy="4235301"/>
          </a:xfrm>
        </p:spPr>
        <p:txBody>
          <a:bodyPr>
            <a:normAutofit/>
          </a:bodyPr>
          <a:lstStyle/>
          <a:p>
            <a:r>
              <a:rPr lang="ru-RU" sz="2400" smtClean="0">
                <a:solidFill>
                  <a:srgbClr val="7030A0"/>
                </a:solidFill>
              </a:rPr>
              <a:t>На начало года  в группе  было 28 детей :</a:t>
            </a:r>
          </a:p>
          <a:p>
            <a:r>
              <a:rPr lang="ru-RU" sz="2400" smtClean="0">
                <a:solidFill>
                  <a:srgbClr val="7030A0"/>
                </a:solidFill>
              </a:rPr>
              <a:t>Девочек – 10 человек</a:t>
            </a:r>
          </a:p>
          <a:p>
            <a:r>
              <a:rPr lang="ru-RU" sz="2400" smtClean="0">
                <a:solidFill>
                  <a:srgbClr val="7030A0"/>
                </a:solidFill>
              </a:rPr>
              <a:t>Мальчиков – 18 человек</a:t>
            </a:r>
          </a:p>
          <a:p>
            <a:endParaRPr lang="ru-RU" sz="2400" smtClean="0"/>
          </a:p>
          <a:p>
            <a:endParaRPr lang="ru-RU" sz="2400" smtClean="0"/>
          </a:p>
          <a:p>
            <a:r>
              <a:rPr lang="ru-RU" sz="2400" smtClean="0">
                <a:solidFill>
                  <a:srgbClr val="7030A0"/>
                </a:solidFill>
              </a:rPr>
              <a:t>На конец года в группе  26 детей:</a:t>
            </a:r>
          </a:p>
          <a:p>
            <a:r>
              <a:rPr lang="ru-RU" sz="2400" smtClean="0">
                <a:solidFill>
                  <a:srgbClr val="7030A0"/>
                </a:solidFill>
              </a:rPr>
              <a:t>Девочек – 8 человек</a:t>
            </a:r>
          </a:p>
          <a:p>
            <a:r>
              <a:rPr lang="ru-RU" sz="2400" smtClean="0">
                <a:solidFill>
                  <a:srgbClr val="7030A0"/>
                </a:solidFill>
              </a:rPr>
              <a:t>Мальчиков – 18  человек</a:t>
            </a:r>
            <a:endParaRPr lang="ru-RU" sz="240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030A0"/>
                </a:solidFill>
              </a:rPr>
              <a:t>Группа</a:t>
            </a:r>
            <a:r>
              <a:rPr lang="ru-RU" smtClean="0"/>
              <a:t> « </a:t>
            </a:r>
            <a:r>
              <a:rPr lang="ru-RU" err="1" smtClean="0">
                <a:solidFill>
                  <a:srgbClr val="FF0000"/>
                </a:solidFill>
              </a:rPr>
              <a:t>РадУга</a:t>
            </a:r>
            <a:r>
              <a:rPr lang="ru-RU" smtClean="0"/>
              <a:t>»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Р – Радостные</a:t>
            </a:r>
          </a:p>
          <a:p>
            <a:r>
              <a:rPr lang="ru-RU" smtClean="0">
                <a:solidFill>
                  <a:srgbClr val="92D050"/>
                </a:solidFill>
              </a:rPr>
              <a:t>А – Активные</a:t>
            </a:r>
          </a:p>
          <a:p>
            <a:r>
              <a:rPr lang="ru-RU" smtClean="0">
                <a:solidFill>
                  <a:srgbClr val="00B0F0"/>
                </a:solidFill>
              </a:rPr>
              <a:t>Д – Дружные</a:t>
            </a:r>
          </a:p>
          <a:p>
            <a:r>
              <a:rPr lang="ru-RU" smtClean="0">
                <a:solidFill>
                  <a:srgbClr val="FF0000"/>
                </a:solidFill>
              </a:rPr>
              <a:t>У – Умные </a:t>
            </a:r>
          </a:p>
          <a:p>
            <a:r>
              <a:rPr lang="ru-RU" smtClean="0">
                <a:solidFill>
                  <a:srgbClr val="92D050"/>
                </a:solidFill>
              </a:rPr>
              <a:t>Г – Гармоничные</a:t>
            </a:r>
          </a:p>
          <a:p>
            <a:r>
              <a:rPr lang="ru-RU" smtClean="0">
                <a:solidFill>
                  <a:srgbClr val="7030A0"/>
                </a:solidFill>
              </a:rPr>
              <a:t>А - Артистичные</a:t>
            </a:r>
            <a:endParaRPr lang="ru-RU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Наш девиз 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err="1" smtClean="0">
                <a:solidFill>
                  <a:srgbClr val="00B050"/>
                </a:solidFill>
              </a:rPr>
              <a:t>Многоцветие детишек</a:t>
            </a:r>
          </a:p>
          <a:p>
            <a:r>
              <a:rPr lang="ru-RU" smtClean="0">
                <a:solidFill>
                  <a:srgbClr val="00B050"/>
                </a:solidFill>
              </a:rPr>
              <a:t>В группе «Радуга» большой</a:t>
            </a:r>
          </a:p>
          <a:p>
            <a:r>
              <a:rPr lang="ru-RU" smtClean="0">
                <a:solidFill>
                  <a:srgbClr val="00B050"/>
                </a:solidFill>
              </a:rPr>
              <a:t>Рой  девченок и мальчишек</a:t>
            </a:r>
          </a:p>
          <a:p>
            <a:r>
              <a:rPr lang="ru-RU" smtClean="0">
                <a:solidFill>
                  <a:srgbClr val="00B050"/>
                </a:solidFill>
              </a:rPr>
              <a:t>А девиз у нас такой :</a:t>
            </a:r>
          </a:p>
          <a:p>
            <a:r>
              <a:rPr lang="ru-RU" smtClean="0">
                <a:solidFill>
                  <a:srgbClr val="00B050"/>
                </a:solidFill>
              </a:rPr>
              <a:t>«Мы , как радуги цвета,</a:t>
            </a:r>
          </a:p>
          <a:p>
            <a:r>
              <a:rPr lang="ru-RU" smtClean="0">
                <a:solidFill>
                  <a:srgbClr val="00B050"/>
                </a:solidFill>
              </a:rPr>
              <a:t>Неразлучны никогда!!!»</a:t>
            </a:r>
            <a:endParaRPr lang="ru-RU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Результаты мониторинга</a:t>
            </a:r>
            <a:endParaRPr lang="ru-RU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518769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  <a:gridCol w="833261"/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400"/>
                        <a:t>Образовательные 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400"/>
                        <a:t>области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Начало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Конец года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1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средн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низк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балы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высокий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средний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низкий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балы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Социально-коммуникативное развитие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3 чел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25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89%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17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61%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11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39%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6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Познавательное развитие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4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22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79%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17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61%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11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39%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Речевое развитие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9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32%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16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57 %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3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11 %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19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68 %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6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3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11 %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Художественно-эстетическое развитие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26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93%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25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89%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3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11 %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Физическое развитие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9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32 %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19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68 %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22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79 %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6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21 %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400"/>
                        <a:t>Итог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5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18 %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22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78 %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4 %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20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71 %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7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25 %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1 ч</a:t>
                      </a:r>
                      <a:endParaRPr lang="ru-RU" sz="1100"/>
                    </a:p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4 %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1200"/>
                        <a:t>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05" marR="59205" marT="0" marB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smtClean="0">
                <a:solidFill>
                  <a:srgbClr val="7030A0"/>
                </a:solidFill>
              </a:rPr>
              <a:t>График мониторинга детей группы 2/ 1 на начало года</a:t>
            </a:r>
            <a:r>
              <a:rPr lang="ru-RU" sz="2000" smtClean="0">
                <a:solidFill>
                  <a:srgbClr val="FF0000"/>
                </a:solidFill>
              </a:rPr>
              <a:t/>
            </a:r>
            <a:br>
              <a:rPr lang="ru-RU" sz="2000" smtClean="0">
                <a:solidFill>
                  <a:srgbClr val="FF0000"/>
                </a:solidFill>
              </a:rPr>
            </a:br>
            <a:r>
              <a:rPr lang="ru-RU" sz="2000" smtClean="0">
                <a:solidFill>
                  <a:srgbClr val="00B0F0"/>
                </a:solidFill>
              </a:rPr>
              <a:t>Ряд 1 – низкий уровень</a:t>
            </a:r>
            <a:r>
              <a:rPr lang="ru-RU" sz="2000" smtClean="0">
                <a:solidFill>
                  <a:schemeClr val="tx1"/>
                </a:solidFill>
              </a:rPr>
              <a:t/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rgbClr val="FF0000"/>
                </a:solidFill>
              </a:rPr>
              <a:t>Ряд 3 –  высокий</a:t>
            </a:r>
            <a:r>
              <a:rPr lang="ru-RU" sz="2000" smtClean="0">
                <a:solidFill>
                  <a:schemeClr val="tx1"/>
                </a:solidFill>
              </a:rPr>
              <a:t/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rgbClr val="FFC000"/>
                </a:solidFill>
              </a:rPr>
              <a:t>Ряд 2- средний</a:t>
            </a:r>
            <a:endParaRPr lang="ru-RU" sz="200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smtClean="0">
                <a:solidFill>
                  <a:srgbClr val="7030A0"/>
                </a:solidFill>
              </a:rPr>
              <a:t>График мониторинга группы 2/1 на конец года</a:t>
            </a:r>
            <a:br>
              <a:rPr lang="ru-RU" sz="1800" smtClean="0">
                <a:solidFill>
                  <a:srgbClr val="7030A0"/>
                </a:solidFill>
              </a:rPr>
            </a:br>
            <a:r>
              <a:rPr lang="ru-RU" sz="1800" smtClean="0">
                <a:solidFill>
                  <a:srgbClr val="00B0F0"/>
                </a:solidFill>
              </a:rPr>
              <a:t>Ряд 1 – низкий уровень</a:t>
            </a:r>
            <a:br>
              <a:rPr lang="ru-RU" sz="1800" smtClean="0">
                <a:solidFill>
                  <a:srgbClr val="00B0F0"/>
                </a:solidFill>
              </a:rPr>
            </a:br>
            <a:r>
              <a:rPr lang="ru-RU" sz="1800" smtClean="0">
                <a:solidFill>
                  <a:srgbClr val="FF0000"/>
                </a:solidFill>
              </a:rPr>
              <a:t>Ряд 3 - высокий</a:t>
            </a:r>
            <a:br>
              <a:rPr lang="ru-RU" sz="1800" smtClean="0">
                <a:solidFill>
                  <a:srgbClr val="FF0000"/>
                </a:solidFill>
              </a:rPr>
            </a:br>
            <a:r>
              <a:rPr lang="ru-RU" sz="1800" smtClean="0">
                <a:solidFill>
                  <a:srgbClr val="FFC000"/>
                </a:solidFill>
              </a:rPr>
              <a:t>Ряд 2 - средний</a:t>
            </a:r>
            <a:endParaRPr lang="ru-RU" sz="180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B050"/>
                </a:solidFill>
              </a:rPr>
              <a:t>Анализ посещаемости и заболеваемости</a:t>
            </a:r>
            <a:endParaRPr lang="ru-RU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51308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Месяц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Пропущено 1 ребенком по болезни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% посещаемости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Август 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1,31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56,0 %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Сентябрь 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3,38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53,2 %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Октябрь 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1,6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71,3 %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Ноябрь 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2,32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54,5%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Декабрь 2019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1, 36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62,3 %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Январь 2020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 55,9 %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Февраль 2020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2,1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 51,4 %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Март 2020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1,06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 </a:t>
                      </a:r>
                      <a:r>
                        <a:rPr lang="ru-RU" sz="2000" smtClean="0"/>
                        <a:t>67 </a:t>
                      </a:r>
                      <a:r>
                        <a:rPr lang="ru-RU" sz="2000"/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Апрель 2020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 3, </a:t>
                      </a:r>
                      <a:r>
                        <a:rPr lang="ru-RU" sz="2000" smtClean="0"/>
                        <a:t>15 </a:t>
                      </a:r>
                      <a:r>
                        <a:rPr lang="ru-RU" sz="2000"/>
                        <a:t>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Всего за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15,73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 474,64 %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Среднее значение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1,75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ct val="0"/>
                        </a:spcAft>
                      </a:pPr>
                      <a:r>
                        <a:rPr lang="ru-RU" sz="2000"/>
                        <a:t>          52,73 %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Arial"/>
        <a:cs typeface="Arial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Arial"/>
        <a:cs typeface="Arial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255</TotalTime>
  <Words>800</Words>
  <Application>Aspose.Slides for .NET</Application>
  <PresentationFormat>Экран (4:3)</PresentationFormat>
  <Paragraphs>202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Группа 2/1 , «Радуга» 3- 4 года МДОУ «Детский сад № 8» Составила Тарасова Юлия Леонидовна 2019-2020 учебный год</vt:lpstr>
      <vt:lpstr>Группа 2/1 работает по программе «Развитие»</vt:lpstr>
      <vt:lpstr>Списочный состав группы</vt:lpstr>
      <vt:lpstr>Группа « РадУга»</vt:lpstr>
      <vt:lpstr>Наш девиз </vt:lpstr>
      <vt:lpstr>Результаты мониторинга</vt:lpstr>
      <vt:lpstr>График мониторинга детей группы 2/ 1 на начало года Ряд 1 – низкий уровень Ряд 3 –  высокий Ряд 2- средний</vt:lpstr>
      <vt:lpstr>График мониторинга группы 2/1 на конец года Ряд 1 – низкий уровень Ряд 3 - высокий Ряд 2 - средний</vt:lpstr>
      <vt:lpstr>Анализ посещаемости и заболеваемости</vt:lpstr>
      <vt:lpstr>Пропущено 1 ребенком в период с августа 2019 по апрель 2020 года</vt:lpstr>
      <vt:lpstr>Посещаемость в % в период с августа 2019 по апрель 2020 года</vt:lpstr>
      <vt:lpstr>Совершенствование и пополнение РППС</vt:lpstr>
      <vt:lpstr>Слайд 13</vt:lpstr>
      <vt:lpstr>Уголок психологической разгрузки</vt:lpstr>
      <vt:lpstr>Взаимодействия с социальными партнерами</vt:lpstr>
      <vt:lpstr>Осенняя фантазия</vt:lpstr>
      <vt:lpstr>Развлечения</vt:lpstr>
      <vt:lpstr> Физкультурное развлекательное мероприятие с детьми</vt:lpstr>
      <vt:lpstr>Совместно с музыкальным руководителем проведен «Осенний праздник»</vt:lpstr>
      <vt:lpstr>«Новогодний  утренник»</vt:lpstr>
      <vt:lpstr>Слайд 21</vt:lpstr>
      <vt:lpstr>Слайд 22</vt:lpstr>
      <vt:lpstr>Слайд 23</vt:lpstr>
      <vt:lpstr>Слайд 24</vt:lpstr>
      <vt:lpstr>Слайд 25</vt:lpstr>
      <vt:lpstr>Тема по самообразованию : «Сенсорное развитие детей»</vt:lpstr>
      <vt:lpstr> </vt:lpstr>
      <vt:lpstr>Дипломы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2/1 , «Радуга» МДОУ «Детский сад № 8» Составила Тарасова Юлия Леонидовна 2019-2020 учебный год</dc:title>
  <dc:creator>Семён</dc:creator>
  <cp:lastModifiedBy>ELENA</cp:lastModifiedBy>
  <cp:revision>29</cp:revision>
  <dcterms:created xsi:type="dcterms:W3CDTF">2020-05-21T06:59:33Z</dcterms:created>
  <dcterms:modified xsi:type="dcterms:W3CDTF">2020-09-15T18:03:28Z</dcterms:modified>
</cp:coreProperties>
</file>