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64" r:id="rId6"/>
    <p:sldId id="281" r:id="rId7"/>
    <p:sldId id="276" r:id="rId8"/>
    <p:sldId id="277" r:id="rId9"/>
    <p:sldId id="271" r:id="rId10"/>
    <p:sldId id="260" r:id="rId11"/>
    <p:sldId id="261" r:id="rId12"/>
    <p:sldId id="282" r:id="rId13"/>
    <p:sldId id="283" r:id="rId14"/>
    <p:sldId id="284" r:id="rId15"/>
    <p:sldId id="285" r:id="rId16"/>
    <p:sldId id="287" r:id="rId17"/>
    <p:sldId id="290" r:id="rId18"/>
    <p:sldId id="263" r:id="rId19"/>
    <p:sldId id="265" r:id="rId20"/>
    <p:sldId id="266" r:id="rId21"/>
    <p:sldId id="272" r:id="rId22"/>
    <p:sldId id="273" r:id="rId23"/>
    <p:sldId id="274" r:id="rId24"/>
    <p:sldId id="275" r:id="rId25"/>
    <p:sldId id="286" r:id="rId26"/>
    <p:sldId id="289" r:id="rId27"/>
    <p:sldId id="288" r:id="rId28"/>
  </p:sldIdLst>
  <p:sldSz cx="9144000" cy="6858000" type="screen4x3"/>
  <p:notesSz cx="6858000" cy="9144000"/>
  <p:custDataLst>
    <p:tags r:id="rId2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9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i="1"/>
              <a:t>Результат мониторинга посещаемости</a:t>
            </a:r>
          </a:p>
        </c:rich>
      </c:tx>
      <c:layout>
        <c:manualLayout>
          <c:xMode val="edge"/>
          <c:yMode val="edge"/>
          <c:x val="0.1703910827636719"/>
          <c:y val="2.5396646931767467E-2"/>
        </c:manualLayout>
      </c:layout>
    </c:title>
    <c:plotArea>
      <c:layout/>
      <c:barChart>
        <c:barDir val="col"/>
        <c:grouping val="clustered"/>
        <c:ser>
          <c:idx val="0"/>
          <c:order val="0"/>
          <c:invertIfNegative val="1"/>
          <c:cat>
            <c:numRef>
              <c:f>Лист1!$D$4:$D$10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Лист1!$E$4:$E$10</c:f>
              <c:numCache>
                <c:formatCode>0.00%</c:formatCode>
                <c:ptCount val="7"/>
                <c:pt idx="0">
                  <c:v>0.53800000000000003</c:v>
                </c:pt>
                <c:pt idx="1">
                  <c:v>0.71600000000000008</c:v>
                </c:pt>
                <c:pt idx="2">
                  <c:v>0.78600000000000003</c:v>
                </c:pt>
                <c:pt idx="3">
                  <c:v>0.70200000000000007</c:v>
                </c:pt>
                <c:pt idx="4">
                  <c:v>0.62000000000000011</c:v>
                </c:pt>
                <c:pt idx="5">
                  <c:v>0.70530000000000004</c:v>
                </c:pt>
                <c:pt idx="6">
                  <c:v>0.46260000000000001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2-42A6-9987-D439E2BBE065}"/>
            </c:ext>
          </c:extLst>
        </c:ser>
        <c:dLbls/>
        <c:axId val="45891584"/>
        <c:axId val="45893120"/>
      </c:barChart>
      <c:dateAx>
        <c:axId val="45891584"/>
        <c:scaling>
          <c:orientation val="minMax"/>
        </c:scaling>
        <c:axPos val="b"/>
        <c:numFmt formatCode="mmm/yy" sourceLinked="1"/>
        <c:majorTickMark val="none"/>
        <c:tickLblPos val="nextTo"/>
        <c:crossAx val="45893120"/>
        <c:crosses val="autoZero"/>
        <c:lblOffset val="100"/>
        <c:baseTimeUnit val="months"/>
      </c:dateAx>
      <c:valAx>
        <c:axId val="4589312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45891584"/>
        <c:crosses val="autoZero"/>
        <c:crossBetween val="between"/>
      </c:valAx>
    </c:plotArea>
    <c:legend>
      <c:legendPos val="r"/>
      <c:layout/>
    </c:legend>
    <c:plotVisOnly val="1"/>
    <c:dispBlanksAs val="gap"/>
    <c:showDLblsOverMax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4.050246253609658E-2"/>
          <c:y val="7.7294826507568387E-2"/>
          <c:w val="0.81128048896789551"/>
          <c:h val="0.79059177637100231"/>
        </c:manualLayout>
      </c:layout>
      <c:bar3DChart>
        <c:barDir val="col"/>
        <c:grouping val="standard"/>
        <c:ser>
          <c:idx val="0"/>
          <c:order val="0"/>
          <c:invertIfNegative val="1"/>
          <c:cat>
            <c:numRef>
              <c:f>Лист1!$C$27:$C$33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Лист1!$D$27:$D$33</c:f>
              <c:numCache>
                <c:formatCode>General</c:formatCode>
                <c:ptCount val="7"/>
                <c:pt idx="0">
                  <c:v>3.2</c:v>
                </c:pt>
                <c:pt idx="1">
                  <c:v>3.6</c:v>
                </c:pt>
                <c:pt idx="2">
                  <c:v>3.8</c:v>
                </c:pt>
                <c:pt idx="3">
                  <c:v>7</c:v>
                </c:pt>
                <c:pt idx="4">
                  <c:v>4.0999999999999996</c:v>
                </c:pt>
                <c:pt idx="5">
                  <c:v>3.7</c:v>
                </c:pt>
                <c:pt idx="6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B1-4FB7-B3C5-AACB77E45A6D}"/>
            </c:ext>
          </c:extLst>
        </c:ser>
        <c:dLbls/>
        <c:shape val="pyramid"/>
        <c:axId val="48503808"/>
        <c:axId val="48517888"/>
        <c:axId val="67963520"/>
      </c:bar3DChart>
      <c:dateAx>
        <c:axId val="48503808"/>
        <c:scaling>
          <c:orientation val="minMax"/>
        </c:scaling>
        <c:axPos val="b"/>
        <c:numFmt formatCode="mmm/yy" sourceLinked="1"/>
        <c:tickLblPos val="nextTo"/>
        <c:crossAx val="48517888"/>
        <c:crosses val="autoZero"/>
        <c:lblOffset val="100"/>
        <c:baseTimeUnit val="months"/>
      </c:dateAx>
      <c:valAx>
        <c:axId val="48517888"/>
        <c:scaling>
          <c:orientation val="minMax"/>
        </c:scaling>
        <c:axPos val="l"/>
        <c:majorGridlines/>
        <c:numFmt formatCode="General" sourceLinked="1"/>
        <c:tickLblPos val="nextTo"/>
        <c:crossAx val="48503808"/>
        <c:crosses val="autoZero"/>
        <c:crossBetween val="between"/>
      </c:valAx>
      <c:serAx>
        <c:axId val="67963520"/>
        <c:scaling>
          <c:orientation val="minMax"/>
        </c:scaling>
        <c:axPos val="b"/>
        <c:tickLblPos val="nextTo"/>
        <c:crossAx val="48517888"/>
        <c:crosses val="autoZero"/>
      </c:serAx>
      <c:spPr>
        <a:solidFill>
          <a:sysClr val="window" lastClr="FFFFFF"/>
        </a:solidFill>
      </c:spPr>
    </c:plotArea>
    <c:legend>
      <c:legendPos val="r"/>
      <c:layout/>
    </c:legend>
    <c:plotVisOnly val="1"/>
    <c:dispBlanksAs val="gap"/>
    <c:showDLblsOverMax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начало года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худ.-эстет.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1.9000000000000001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D-4372-B6FC-5D370A95703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конец года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худ.-эстет.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2.5</c:v>
                </c:pt>
                <c:pt idx="1">
                  <c:v>2.5</c:v>
                </c:pt>
                <c:pt idx="2">
                  <c:v>2.4</c:v>
                </c:pt>
                <c:pt idx="3">
                  <c:v>2.2999999999999998</c:v>
                </c:pt>
                <c:pt idx="4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2D-4372-B6FC-5D370A95703F}"/>
            </c:ext>
          </c:extLst>
        </c:ser>
        <c:dLbls/>
        <c:marker val="1"/>
        <c:axId val="88290816"/>
        <c:axId val="88292352"/>
      </c:lineChart>
      <c:catAx>
        <c:axId val="88290816"/>
        <c:scaling>
          <c:orientation val="minMax"/>
        </c:scaling>
        <c:axPos val="b"/>
        <c:numFmt formatCode="General" sourceLinked="0"/>
        <c:tickLblPos val="nextTo"/>
        <c:crossAx val="88292352"/>
        <c:crosses val="autoZero"/>
        <c:lblAlgn val="ctr"/>
        <c:lblOffset val="100"/>
      </c:catAx>
      <c:valAx>
        <c:axId val="88292352"/>
        <c:scaling>
          <c:orientation val="minMax"/>
        </c:scaling>
        <c:axPos val="l"/>
        <c:majorGridlines/>
        <c:numFmt formatCode="General" sourceLinked="1"/>
        <c:tickLblPos val="nextTo"/>
        <c:crossAx val="88290816"/>
        <c:crosses val="autoZero"/>
        <c:crossBetween val="between"/>
      </c:valAx>
    </c:plotArea>
    <c:legend>
      <c:legendPos val="r"/>
    </c:legend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6217572987079618"/>
          <c:y val="6.1419300734996816E-2"/>
          <c:w val="0.64364403486251853"/>
          <c:h val="0.6275145411491394"/>
        </c:manualLayout>
      </c:layout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2-4CE0-B064-1293277881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80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2-4CE0-B064-1293277881AE}"/>
            </c:ext>
          </c:extLst>
        </c:ser>
        <c:dLbls/>
        <c:marker val="1"/>
        <c:axId val="109380352"/>
        <c:axId val="109381888"/>
      </c:lineChart>
      <c:catAx>
        <c:axId val="109380352"/>
        <c:scaling>
          <c:orientation val="minMax"/>
        </c:scaling>
        <c:axPos val="b"/>
        <c:numFmt formatCode="General" sourceLinked="0"/>
        <c:tickLblPos val="nextTo"/>
        <c:crossAx val="109381888"/>
        <c:crossesAt val="0"/>
        <c:lblAlgn val="ctr"/>
        <c:lblOffset val="100"/>
      </c:catAx>
      <c:valAx>
        <c:axId val="109381888"/>
        <c:scaling>
          <c:orientation val="minMax"/>
          <c:max val="100"/>
        </c:scaling>
        <c:axPos val="l"/>
        <c:majorGridlines/>
        <c:numFmt formatCode="General" sourceLinked="1"/>
        <c:tickLblPos val="nextTo"/>
        <c:crossAx val="109380352"/>
        <c:crosses val="autoZero"/>
        <c:crossBetween val="between"/>
        <c:majorUnit val="10"/>
      </c:valAx>
    </c:plotArea>
    <c:legend>
      <c:legendPos val="r"/>
    </c:legend>
    <c:plotVisOnly val="1"/>
    <c:showDLblsOverMax val="1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2707099318504333"/>
          <c:y val="5.0802420824766166E-2"/>
          <c:w val="0.69922620058059703"/>
          <c:h val="0.66078978776931763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низкий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29-4BE3-8AF2-96E42C95D9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40</c:v>
                </c:pt>
                <c:pt idx="3">
                  <c:v>70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29-4BE3-8AF2-96E42C95D9A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высокий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соц.коммун.</c:v>
                </c:pt>
                <c:pt idx="1">
                  <c:v>познават.</c:v>
                </c:pt>
                <c:pt idx="2">
                  <c:v>речевое</c:v>
                </c:pt>
                <c:pt idx="3">
                  <c:v>худ.эстет.</c:v>
                </c:pt>
                <c:pt idx="4">
                  <c:v>физическое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30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229-4BE3-8AF2-96E42C95D9AB}"/>
            </c:ext>
          </c:extLst>
        </c:ser>
        <c:dLbls/>
        <c:marker val="1"/>
        <c:axId val="109405312"/>
        <c:axId val="109406848"/>
      </c:lineChart>
      <c:catAx>
        <c:axId val="109405312"/>
        <c:scaling>
          <c:orientation val="minMax"/>
        </c:scaling>
        <c:axPos val="b"/>
        <c:numFmt formatCode="General" sourceLinked="0"/>
        <c:tickLblPos val="nextTo"/>
        <c:crossAx val="109406848"/>
        <c:crosses val="autoZero"/>
        <c:lblAlgn val="ctr"/>
        <c:lblOffset val="100"/>
      </c:catAx>
      <c:valAx>
        <c:axId val="109406848"/>
        <c:scaling>
          <c:orientation val="minMax"/>
        </c:scaling>
        <c:axPos val="l"/>
        <c:majorGridlines/>
        <c:numFmt formatCode="General" sourceLinked="1"/>
        <c:tickLblPos val="nextTo"/>
        <c:crossAx val="109405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060331106185913"/>
          <c:y val="0.38860824704170233"/>
          <c:w val="0.17939670383930209"/>
          <c:h val="0.22278329730033877"/>
        </c:manualLayout>
      </c:layout>
    </c:legend>
    <c:plotVisOnly val="1"/>
    <c:dispBlanksAs val="gap"/>
    <c:showDLblsOverMax val="1"/>
  </c:chart>
  <c:txPr>
    <a:bodyPr/>
    <a:lstStyle/>
    <a:p>
      <a:pPr>
        <a:defRPr sz="1800" smtId="4294967295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1A29F-2B9D-40FA-9891-6DCF368351A2}" type="datetimeFigureOut">
              <a:rPr lang="ru-RU" smtClean="0"/>
              <a:pPr/>
              <a:t>вт 15.09.20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4B7D0-65C0-4F0B-B251-F823A08A5D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24.jpeg"/><Relationship Id="rId7" Type="http://schemas.openxmlformats.org/officeDocument/2006/relationships/image" Target="../media/image2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0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428605"/>
            <a:ext cx="6357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cs typeface="Times New Roman" pitchFamily="18" charset="0"/>
              </a:rPr>
              <a:t>Группа 2  корпус 2</a:t>
            </a:r>
          </a:p>
          <a:p>
            <a:pPr algn="ctr"/>
            <a:r>
              <a:rPr lang="ru-RU" sz="1600" b="1" smtClean="0">
                <a:cs typeface="Times New Roman" pitchFamily="18" charset="0"/>
              </a:rPr>
              <a:t>(средняя группа)</a:t>
            </a:r>
          </a:p>
          <a:p>
            <a:pPr algn="ctr"/>
            <a:r>
              <a:rPr lang="ru-RU" sz="2400" b="1" smtClean="0">
                <a:cs typeface="Times New Roman" pitchFamily="18" charset="0"/>
              </a:rPr>
              <a:t>Воспитатели:</a:t>
            </a:r>
          </a:p>
          <a:p>
            <a:pPr algn="ctr"/>
            <a:r>
              <a:rPr lang="ru-RU" sz="2400" b="1" smtClean="0">
                <a:cs typeface="Times New Roman" pitchFamily="18" charset="0"/>
              </a:rPr>
              <a:t>Копылова Светлана Валерьевна,</a:t>
            </a:r>
          </a:p>
          <a:p>
            <a:pPr algn="ctr"/>
            <a:r>
              <a:rPr lang="ru-RU" sz="2400" b="1" smtClean="0">
                <a:cs typeface="Times New Roman" pitchFamily="18" charset="0"/>
              </a:rPr>
              <a:t>Лихачёва Елена Валерьевна </a:t>
            </a:r>
          </a:p>
          <a:p>
            <a:pPr algn="ctr"/>
            <a:endParaRPr lang="ru-RU" sz="2400" b="1" smtClean="0">
              <a:cs typeface="Times New Roman" pitchFamily="18" charset="0"/>
            </a:endParaRPr>
          </a:p>
          <a:p>
            <a:pPr algn="ctr"/>
            <a:r>
              <a:rPr lang="ru-RU" sz="2400" b="1" smtClean="0">
                <a:cs typeface="Times New Roman" pitchFamily="18" charset="0"/>
              </a:rPr>
              <a:t>Мл. воспитатель:</a:t>
            </a:r>
          </a:p>
          <a:p>
            <a:pPr algn="ctr"/>
            <a:r>
              <a:rPr lang="ru-RU" sz="2400" b="1" err="1" smtClean="0">
                <a:cs typeface="Times New Roman" pitchFamily="18" charset="0"/>
              </a:rPr>
              <a:t>Варганова Наталья Владимировна</a:t>
            </a:r>
          </a:p>
          <a:p>
            <a:pPr algn="ctr"/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573016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Анализ </a:t>
            </a:r>
          </a:p>
          <a:p>
            <a:pPr algn="ctr"/>
            <a:r>
              <a:rPr lang="ru-RU" sz="40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педагогической деятельности группы </a:t>
            </a:r>
          </a:p>
          <a:p>
            <a:pPr algn="ctr"/>
            <a:r>
              <a:rPr lang="ru-RU" sz="40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за  2019-2020 учебный год</a:t>
            </a:r>
            <a:endParaRPr lang="ru-RU" sz="4000" b="1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785794"/>
            <a:ext cx="56436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Проект «Осторожно,огонь!»</a:t>
            </a:r>
            <a:endParaRPr lang="ru-RU" sz="2000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3591915632"/>
              </p:ext>
            </p:extLst>
          </p:nvPr>
        </p:nvGraphicFramePr>
        <p:xfrm>
          <a:off x="214282" y="1685970"/>
          <a:ext cx="8750206" cy="4767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3075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272547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4231657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405733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Педагог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Тема проекта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Результат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4361633"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Копылова</a:t>
                      </a:r>
                      <a:r>
                        <a:rPr lang="ru-RU" baseline="0" smtClean="0"/>
                        <a:t> </a:t>
                      </a:r>
                      <a:r>
                        <a:rPr lang="ru-RU" smtClean="0"/>
                        <a:t>С.В.</a:t>
                      </a:r>
                      <a:endParaRPr lang="ru-RU"/>
                    </a:p>
                    <a:p>
                      <a:pPr algn="ctr"/>
                      <a:r>
                        <a:rPr lang="ru-RU" smtClean="0"/>
                        <a:t>Лихачёва Е.В.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endParaRPr lang="ru-RU" smtClean="0"/>
                    </a:p>
                    <a:p>
                      <a:pPr algn="ctr"/>
                      <a:r>
                        <a:rPr lang="ru-RU" smtClean="0"/>
                        <a:t>«Осторожно, огонь!»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дети знают и соблюдают ППБ;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знают свой адрес и номер пожарной службы, средства пожаротушения;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знают о профессии пожарного;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занимаются физкультурой, гимнастикой;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детей развито чувство ответственности за свои поступки и личное отношение к соблюдению и нарушению правил пожарной безопасности;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привлечено внимание родителей к данному вопросу и участию в проекте</a:t>
                      </a:r>
                      <a:r>
                        <a:rPr lang="ru-RU" sz="1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34" y="285728"/>
            <a:ext cx="814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mtClean="0">
                <a:solidFill>
                  <a:srgbClr val="0070C0"/>
                </a:solidFill>
              </a:rPr>
              <a:t>Мероприятия ,в которых мы приняли участие:</a:t>
            </a:r>
            <a:endParaRPr lang="ru-RU" sz="28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ожар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7222" y="0"/>
            <a:ext cx="9715568" cy="6858000"/>
          </a:xfrm>
          <a:prstGeom prst="rect">
            <a:avLst/>
          </a:prstGeom>
        </p:spPr>
      </p:pic>
      <p:pic>
        <p:nvPicPr>
          <p:cNvPr id="1026" name="Picture 2" descr="C:\Users\ELENA\Desktop\Безымянный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85786" y="1857364"/>
            <a:ext cx="4429156" cy="3429024"/>
          </a:xfrm>
          <a:prstGeom prst="rect">
            <a:avLst/>
          </a:prstGeom>
          <a:noFill/>
        </p:spPr>
      </p:pic>
      <p:pic>
        <p:nvPicPr>
          <p:cNvPr id="1027" name="Picture 3" descr="C:\Users\ELENA\Desktop\Безымянный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500694" y="0"/>
            <a:ext cx="3467099" cy="2928935"/>
          </a:xfrm>
          <a:prstGeom prst="rect">
            <a:avLst/>
          </a:prstGeom>
          <a:noFill/>
        </p:spPr>
      </p:pic>
      <p:pic>
        <p:nvPicPr>
          <p:cNvPr id="1028" name="Picture 4" descr="C:\Users\ELENA\Desktop\Безымянный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500694" y="3000372"/>
            <a:ext cx="3481387" cy="3429024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8660" y="0"/>
            <a:ext cx="978700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1538" y="214290"/>
            <a:ext cx="7072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Месяц безопасности в детском саду</a:t>
            </a:r>
            <a:endParaRPr lang="ru-RU" sz="2000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1354581500"/>
              </p:ext>
            </p:extLst>
          </p:nvPr>
        </p:nvGraphicFramePr>
        <p:xfrm>
          <a:off x="-214344" y="740114"/>
          <a:ext cx="9358344" cy="5768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234491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615617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688622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№ п</a:t>
                      </a:r>
                      <a:r>
                        <a:rPr lang="en-US" smtClean="0"/>
                        <a:t>/</a:t>
                      </a:r>
                      <a:r>
                        <a:rPr lang="ru-RU" err="1" smtClean="0"/>
                        <a:t>п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Тема недели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Наименование  мероприятия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2540018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Пожарная безопасность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Беседы о правилах безопасности, чтение и обсуждение стихов и художественной</a:t>
                      </a:r>
                      <a:r>
                        <a:rPr lang="ru-RU" sz="18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литературы, НОД по ОБЖ "Пожар", «Огонь - судья беспечности людей»,</a:t>
                      </a:r>
                      <a:r>
                        <a:rPr lang="ru-RU" sz="18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л</a:t>
                      </a: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епка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 Пожарные " , " Пожарная лестница" , рисование и конструирование " Пожарная машина" .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Итог: создание макета " Загорелся Кошкин дом" , выставка рисунков детей и родителей " Огонь - наш друг, огонь- наш враг" , создание лэпбука, эстафета " Мы пожарные"</a:t>
                      </a:r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2540018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Безопасность дорожного движения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Беседы с детьми о ПДД: "Наш друг  светофор","Дорожные знаки«,чтение и обсуждение стихов и художественной</a:t>
                      </a:r>
                      <a:r>
                        <a:rPr lang="ru-RU" sz="18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литературы , дидактические игры "Правила дорожные знать каждому положено","Угадай дорожный знак","Угадай транспорт", настольные игры "Азбука маленьких пешеходов",сюжетно-ролевые игры"Светофор",</a:t>
                      </a:r>
                      <a:r>
                        <a:rPr lang="ru-RU" sz="1800" b="0" i="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«</a:t>
                      </a:r>
                      <a:r>
                        <a:rPr lang="ru-RU" sz="1800" b="0" i="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Азбука дорожного движения», рисование «Дорожные знаки» , аппликация "На дороге".</a:t>
                      </a:r>
                      <a:endParaRPr lang="ru-RU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715568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357166"/>
            <a:ext cx="58579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/>
              <a:t>Месяц безопасности в детском саду</a:t>
            </a:r>
            <a:endParaRPr lang="ru-RU" sz="2000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2780279153"/>
              </p:ext>
            </p:extLst>
          </p:nvPr>
        </p:nvGraphicFramePr>
        <p:xfrm>
          <a:off x="0" y="928671"/>
          <a:ext cx="9144000" cy="3714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558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195322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651621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731429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№ п</a:t>
                      </a:r>
                      <a:r>
                        <a:rPr lang="en-US" smtClean="0"/>
                        <a:t>/</a:t>
                      </a:r>
                      <a:r>
                        <a:rPr lang="ru-RU" smtClean="0"/>
                        <a:t>п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Тема недели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Наименование мероприятия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1543902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3.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Безопасность детей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Беседы  «Предметы, требующие</a:t>
                      </a:r>
                      <a:r>
                        <a:rPr lang="ru-RU" baseline="0" smtClean="0"/>
                        <a:t> осторожного обращения…», «Уроки осторожности», рисование «Опасные предметы», просмотр  мультфильма «Уроки  тетушки Совы», дидактические игры «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Игра - дело серьезное» , «Что опасно - найди », «Холодные-горячие предметы» ,загадки.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1439446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4.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Информационная  безопасность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Беседы «Что мы смотрим? Что читаем?», «Влияние</a:t>
                      </a:r>
                      <a:r>
                        <a:rPr lang="ru-RU" baseline="0" smtClean="0"/>
                        <a:t> телевизора и компьютера на здоровье детей», игры «Угадай, кто это?», «Какой это мультик?»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71535" y="0"/>
            <a:ext cx="10287072" cy="6858000"/>
          </a:xfrm>
          <a:prstGeom prst="rect">
            <a:avLst/>
          </a:prstGeom>
        </p:spPr>
      </p:pic>
      <p:pic>
        <p:nvPicPr>
          <p:cNvPr id="1026" name="Picture 2" descr="C:\Users\ELENA\Desktop\IMG_20200217_113411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-214346" y="714356"/>
            <a:ext cx="4143404" cy="29289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14290"/>
            <a:ext cx="82153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smtClean="0"/>
              <a:t>Месяц безопасности в детском саду</a:t>
            </a:r>
            <a:endParaRPr lang="ru-RU" sz="2000" b="1"/>
          </a:p>
        </p:txBody>
      </p:sp>
      <p:pic>
        <p:nvPicPr>
          <p:cNvPr id="1027" name="Picture 3" descr="C:\Users\ELENA\Desktop\IMG_20200217_165855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-214346" y="3786190"/>
            <a:ext cx="4286280" cy="2857544"/>
          </a:xfrm>
          <a:prstGeom prst="rect">
            <a:avLst/>
          </a:prstGeom>
          <a:noFill/>
        </p:spPr>
      </p:pic>
      <p:pic>
        <p:nvPicPr>
          <p:cNvPr id="1028" name="Picture 4" descr="C:\Users\ELENA\Desktop\IMG_20200217_161212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929190" y="714356"/>
            <a:ext cx="4214810" cy="2928958"/>
          </a:xfrm>
          <a:prstGeom prst="rect">
            <a:avLst/>
          </a:prstGeom>
          <a:noFill/>
        </p:spPr>
      </p:pic>
      <p:pic>
        <p:nvPicPr>
          <p:cNvPr id="1030" name="Picture 6" descr="C:\Users\ELENA\Desktop\IMG_20200217_163458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4929158" y="3786190"/>
            <a:ext cx="4214842" cy="285752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pic>
        <p:nvPicPr>
          <p:cNvPr id="3" name="Picture 5" descr="C:\Users\ELENA\Desktop\IMG_20200217_153105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00034" y="1071546"/>
            <a:ext cx="3143272" cy="4357718"/>
          </a:xfrm>
          <a:prstGeom prst="rect">
            <a:avLst/>
          </a:prstGeom>
          <a:noFill/>
        </p:spPr>
      </p:pic>
      <p:pic>
        <p:nvPicPr>
          <p:cNvPr id="2050" name="Picture 2" descr="C:\Users\ELENA\Desktop\IMG_20200217_113905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286248" y="2928934"/>
            <a:ext cx="4500594" cy="3500462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4071934" y="214290"/>
            <a:ext cx="4500594" cy="23574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5786" y="64291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Презентация Копыловой С.В. по конструированию для педагогов «Технология конструктивной деятельности детей по программе «Развитие».</a:t>
            </a:r>
            <a:endParaRPr lang="ru-RU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835696" y="1628800"/>
            <a:ext cx="6000792" cy="464347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214290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mtClean="0"/>
              <a:t>Дистанционное обучение</a:t>
            </a:r>
            <a:endParaRPr lang="ru-RU" sz="2000" b="1"/>
          </a:p>
        </p:txBody>
      </p:sp>
      <p:pic>
        <p:nvPicPr>
          <p:cNvPr id="1026" name="Picture 2" descr="C:\Users\ELENA\Desktop\Дистант детский сад\2-2\MyCollages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7158" y="714356"/>
            <a:ext cx="3214710" cy="2786082"/>
          </a:xfrm>
          <a:prstGeom prst="rect">
            <a:avLst/>
          </a:prstGeom>
          <a:noFill/>
        </p:spPr>
      </p:pic>
      <p:pic>
        <p:nvPicPr>
          <p:cNvPr id="1027" name="Picture 3" descr="C:\Users\ELENA\Desktop\Дистант детский сад\2-2\MyCollages (7)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286380" y="714356"/>
            <a:ext cx="3500462" cy="2786082"/>
          </a:xfrm>
          <a:prstGeom prst="rect">
            <a:avLst/>
          </a:prstGeom>
          <a:noFill/>
        </p:spPr>
      </p:pic>
      <p:pic>
        <p:nvPicPr>
          <p:cNvPr id="1028" name="Picture 4" descr="C:\Users\ELENA\Desktop\Дистант детский сад\2-2\MyCollages (2)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85720" y="3643314"/>
            <a:ext cx="3286148" cy="3000396"/>
          </a:xfrm>
          <a:prstGeom prst="rect">
            <a:avLst/>
          </a:prstGeom>
          <a:noFill/>
        </p:spPr>
      </p:pic>
      <p:pic>
        <p:nvPicPr>
          <p:cNvPr id="1029" name="Picture 5" descr="C:\Users\ELENA\Desktop\Дистант детский сад\2-2\MyCollages (1)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286380" y="3643314"/>
            <a:ext cx="3357562" cy="300039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501222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214290"/>
            <a:ext cx="50720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Наши достижения</a:t>
            </a:r>
            <a:endParaRPr lang="ru-RU" sz="2800" b="1">
              <a:solidFill>
                <a:srgbClr val="0070C0"/>
              </a:solidFill>
            </a:endParaRPr>
          </a:p>
        </p:txBody>
      </p:sp>
      <p:pic>
        <p:nvPicPr>
          <p:cNvPr id="2051" name="Picture 3" descr="C:\Users\ELENA\Desktop\грамоты\IMG_20200124_134334 - копия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785794"/>
            <a:ext cx="2143140" cy="3000396"/>
          </a:xfrm>
          <a:prstGeom prst="rect">
            <a:avLst/>
          </a:prstGeom>
          <a:noFill/>
        </p:spPr>
      </p:pic>
      <p:pic>
        <p:nvPicPr>
          <p:cNvPr id="2052" name="Picture 4" descr="C:\Users\ELENA\Desktop\грамоты\IMG_20200124_134348 - копия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000628" y="928670"/>
            <a:ext cx="2071702" cy="2786082"/>
          </a:xfrm>
          <a:prstGeom prst="rect">
            <a:avLst/>
          </a:prstGeom>
          <a:noFill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428860" y="1071546"/>
            <a:ext cx="2500330" cy="22145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072066" y="4143380"/>
            <a:ext cx="3857652" cy="27146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143768" y="1142984"/>
            <a:ext cx="2143140" cy="227170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500034" y="4000504"/>
            <a:ext cx="3767166" cy="285749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0"/>
            <a:ext cx="942978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285728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Интересные  события  в жизни  группы «Ромашки» :</a:t>
            </a:r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42908" y="100010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smtClean="0"/>
              <a:t>Выставка </a:t>
            </a:r>
            <a:r>
              <a:rPr lang="ru-RU" b="1"/>
              <a:t>поделок "Осенние фантазии"</a:t>
            </a:r>
          </a:p>
        </p:txBody>
      </p:sp>
      <p:pic>
        <p:nvPicPr>
          <p:cNvPr id="3074" name="Picture 2" descr="C:\Users\ELENA\Desktop\img_20191023_140405_w220_h22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14282" y="1643050"/>
            <a:ext cx="2143140" cy="18573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3571877"/>
            <a:ext cx="23574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ru-RU" b="1" smtClean="0"/>
          </a:p>
          <a:p>
            <a:pPr algn="ctr" fontAlgn="base"/>
            <a:r>
              <a:rPr lang="ru-RU" b="1"/>
              <a:t> </a:t>
            </a:r>
            <a:r>
              <a:rPr lang="ru-RU" b="1" smtClean="0"/>
              <a:t>Конкурс"Новогодний сувенир"</a:t>
            </a:r>
            <a:endParaRPr lang="ru-RU" b="1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86050" y="1571612"/>
            <a:ext cx="2786082" cy="178594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357422" y="1000108"/>
            <a:ext cx="37862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/>
              <a:t>Городской конкурс «Птичку жалко»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143636" y="928670"/>
            <a:ext cx="3000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Осенний утренник</a:t>
            </a:r>
            <a:endParaRPr lang="ru-RU" b="1"/>
          </a:p>
        </p:txBody>
      </p:sp>
      <p:pic>
        <p:nvPicPr>
          <p:cNvPr id="3076" name="Picture 4" descr="C:\Users\ELENA\Desktop\img_de29f4da956e7235fc48af18ab65346b_v_w220_h220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853043" y="4511510"/>
            <a:ext cx="2786082" cy="2143140"/>
          </a:xfrm>
          <a:prstGeom prst="rect">
            <a:avLst/>
          </a:prstGeom>
          <a:noFill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214282" y="4743968"/>
            <a:ext cx="1919968" cy="214311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5929323" y="3786190"/>
            <a:ext cx="36433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/>
              <a:t>Смотр-конкурс на лучшее оформление группы </a:t>
            </a:r>
            <a:endParaRPr lang="ru-RU" b="1" smtClean="0"/>
          </a:p>
          <a:p>
            <a:pPr algn="ctr" fontAlgn="base"/>
            <a:r>
              <a:rPr lang="ru-RU" b="1" smtClean="0"/>
              <a:t>к </a:t>
            </a:r>
            <a:r>
              <a:rPr lang="ru-RU" b="1"/>
              <a:t>Новому 2020 </a:t>
            </a:r>
            <a:r>
              <a:rPr lang="ru-RU" b="1" smtClean="0"/>
              <a:t>году</a:t>
            </a:r>
            <a:endParaRPr lang="ru-RU" b="1"/>
          </a:p>
        </p:txBody>
      </p:sp>
      <p:pic>
        <p:nvPicPr>
          <p:cNvPr id="3079" name="Picture 7" descr="C:\Users\ELENA\Desktop\img_767efe9ab220a853a14f0496526c5b52_v_w220_h22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6215074" y="4714860"/>
            <a:ext cx="2428860" cy="2000288"/>
          </a:xfrm>
          <a:prstGeom prst="rect">
            <a:avLst/>
          </a:prstGeom>
          <a:noFill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/>
          <a:stretch>
            <a:fillRect/>
          </a:stretch>
        </p:blipFill>
        <p:spPr bwMode="auto">
          <a:xfrm>
            <a:off x="6286512" y="1500174"/>
            <a:ext cx="2500330" cy="221457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2500298" y="378619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Сказочные новогодние приключения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2582616388"/>
              </p:ext>
            </p:extLst>
          </p:nvPr>
        </p:nvGraphicFramePr>
        <p:xfrm>
          <a:off x="1000100" y="2057538"/>
          <a:ext cx="7100292" cy="3603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073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1701112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184903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  <a:gridCol w="1775073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3"/>
                    </a:ext>
                  </a:extLst>
                </a:gridCol>
              </a:tblGrid>
              <a:tr h="900927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Программа 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Возраст детей</a:t>
                      </a:r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Количество детей</a:t>
                      </a:r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900927">
                <a:tc rowSpan="3">
                  <a:txBody>
                    <a:bodyPr/>
                    <a:lstStyle/>
                    <a:p>
                      <a:pPr algn="ctr"/>
                      <a:endParaRPr lang="ru-RU" b="1" smtClean="0"/>
                    </a:p>
                    <a:p>
                      <a:pPr algn="ctr"/>
                      <a:endParaRPr lang="ru-RU" b="1" smtClean="0"/>
                    </a:p>
                    <a:p>
                      <a:pPr algn="ctr"/>
                      <a:r>
                        <a:rPr lang="ru-RU" b="1" smtClean="0"/>
                        <a:t>ООП</a:t>
                      </a:r>
                    </a:p>
                    <a:p>
                      <a:pPr algn="ctr"/>
                      <a:r>
                        <a:rPr lang="ru-RU" b="1" smtClean="0"/>
                        <a:t>«Развитие»</a:t>
                      </a:r>
                      <a:endParaRPr lang="ru-RU" b="1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endParaRPr lang="ru-RU" b="1" smtClean="0">
                        <a:latin typeface="+mn-lt"/>
                      </a:endParaRPr>
                    </a:p>
                    <a:p>
                      <a:pPr algn="ctr"/>
                      <a:endParaRPr lang="ru-RU" b="1" smtClean="0">
                        <a:latin typeface="+mn-lt"/>
                      </a:endParaRPr>
                    </a:p>
                    <a:p>
                      <a:pPr algn="ctr"/>
                      <a:r>
                        <a:rPr lang="ru-RU" b="1" smtClean="0">
                          <a:latin typeface="+mn-lt"/>
                        </a:rPr>
                        <a:t>4-5 лет</a:t>
                      </a:r>
                      <a:endParaRPr lang="ru-RU" b="1">
                        <a:latin typeface="+mn-lt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+mn-lt"/>
                        </a:rPr>
                        <a:t>19</a:t>
                      </a:r>
                      <a:endParaRPr lang="ru-RU" b="1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90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+mn-lt"/>
                        </a:rPr>
                        <a:t>мальчики</a:t>
                      </a:r>
                      <a:endParaRPr lang="ru-RU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latin typeface="+mn-lt"/>
                        </a:rPr>
                        <a:t>девочки</a:t>
                      </a:r>
                      <a:endParaRPr lang="ru-RU" b="1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  <a:tr h="900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11</a:t>
                      </a:r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/>
                        <a:t>8</a:t>
                      </a:r>
                      <a:endParaRPr lang="ru-RU" b="1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00100" y="428605"/>
            <a:ext cx="6858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Характеристика группы:</a:t>
            </a:r>
          </a:p>
          <a:p>
            <a:pPr algn="ctr"/>
            <a:r>
              <a:rPr lang="ru-RU" sz="2400" b="1">
                <a:solidFill>
                  <a:srgbClr val="0070C0"/>
                </a:solidFill>
                <a:latin typeface="+mj-lt"/>
                <a:cs typeface="Times New Roman" pitchFamily="18" charset="0"/>
              </a:rPr>
              <a:t>к</a:t>
            </a:r>
            <a:r>
              <a:rPr lang="ru-RU" sz="24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омбинированная группа </a:t>
            </a:r>
          </a:p>
          <a:p>
            <a:pPr algn="ctr"/>
            <a:r>
              <a:rPr lang="ru-RU" sz="2400" b="1" smtClean="0">
                <a:solidFill>
                  <a:srgbClr val="0070C0"/>
                </a:solidFill>
                <a:latin typeface="+mj-lt"/>
                <a:cs typeface="Times New Roman" pitchFamily="18" charset="0"/>
              </a:rPr>
              <a:t>для детей с ОВЗ (ТНР,ЗПР)</a:t>
            </a:r>
            <a:endParaRPr lang="ru-RU" sz="2400" b="1">
              <a:solidFill>
                <a:srgbClr val="0070C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35834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844" y="285728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Экологический </a:t>
            </a:r>
            <a:r>
              <a:rPr lang="ru-RU" b="1"/>
              <a:t>проект “</a:t>
            </a:r>
            <a:r>
              <a:rPr lang="ru-RU" b="1" smtClean="0"/>
              <a:t>Спаси дерево</a:t>
            </a:r>
            <a:r>
              <a:rPr lang="ru-RU" b="1"/>
              <a:t>”</a:t>
            </a:r>
          </a:p>
          <a:p>
            <a:endParaRPr lang="ru-RU"/>
          </a:p>
        </p:txBody>
      </p:sp>
      <p:pic>
        <p:nvPicPr>
          <p:cNvPr id="4098" name="Picture 2" descr="C:\Users\ELENA\Desktop\img_de3c9bd5da18612555b2a73953fccb71_v_w300_h200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28596" y="1071546"/>
            <a:ext cx="2357454" cy="207170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214678" y="214290"/>
            <a:ext cx="35004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b="1" smtClean="0"/>
              <a:t>        Праздничный утренник </a:t>
            </a:r>
          </a:p>
          <a:p>
            <a:pPr algn="ctr" fontAlgn="base"/>
            <a:r>
              <a:rPr lang="ru-RU" b="1" smtClean="0"/>
              <a:t>к 8 </a:t>
            </a:r>
            <a:r>
              <a:rPr lang="ru-RU" b="1"/>
              <a:t>М</a:t>
            </a:r>
            <a:r>
              <a:rPr lang="ru-RU" b="1" smtClean="0"/>
              <a:t>арта</a:t>
            </a:r>
            <a:endParaRPr lang="ru-RU" b="1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286116" y="857232"/>
            <a:ext cx="3357586" cy="23574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58" y="3500438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b="1" smtClean="0"/>
              <a:t> Широкая Масленица</a:t>
            </a:r>
            <a:endParaRPr lang="ru-RU" b="1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285720" y="3857628"/>
            <a:ext cx="3071834" cy="25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357818" y="3429000"/>
            <a:ext cx="3786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/>
              <a:t>Единый день пожарной безопасности</a:t>
            </a:r>
          </a:p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5357786" y="4000504"/>
            <a:ext cx="3357618" cy="25003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6929454" y="214290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/>
              <a:t>Эколого-благотворительная акция </a:t>
            </a:r>
          </a:p>
          <a:p>
            <a:pPr algn="ctr"/>
            <a:r>
              <a:rPr lang="ru-RU" b="1" smtClean="0"/>
              <a:t>“Добрые крышечки”</a:t>
            </a:r>
          </a:p>
          <a:p>
            <a:endParaRPr lang="ru-RU"/>
          </a:p>
        </p:txBody>
      </p:sp>
      <p:pic>
        <p:nvPicPr>
          <p:cNvPr id="14" name="Picture 6" descr="C:\Users\ELENA\Desktop\img_7612949a741e6531fafd753b01e6b19a_v_w300_h2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7286644" y="1428736"/>
            <a:ext cx="1643074" cy="1928826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272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042" y="428604"/>
            <a:ext cx="5572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Жизнь в детском саду</a:t>
            </a:r>
            <a:endParaRPr lang="ru-RU" sz="2800" b="1">
              <a:solidFill>
                <a:srgbClr val="0070C0"/>
              </a:solidFill>
            </a:endParaRPr>
          </a:p>
        </p:txBody>
      </p:sp>
      <p:pic>
        <p:nvPicPr>
          <p:cNvPr id="1026" name="Picture 2" descr="C:\Users\ELENA\Desktop\IMG_20200221_163349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8049" y="2492896"/>
            <a:ext cx="4071966" cy="3143272"/>
          </a:xfrm>
          <a:prstGeom prst="rect">
            <a:avLst/>
          </a:prstGeom>
          <a:noFill/>
        </p:spPr>
      </p:pic>
      <p:pic>
        <p:nvPicPr>
          <p:cNvPr id="1027" name="Picture 3" descr="C:\Users\ELENA\Desktop\IMG_20200221_160945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076056" y="2421458"/>
            <a:ext cx="3714744" cy="3214710"/>
          </a:xfrm>
          <a:prstGeom prst="rect">
            <a:avLst/>
          </a:prstGeom>
          <a:noFill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14348" y="0"/>
            <a:ext cx="8215370" cy="19288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39" y="0"/>
            <a:ext cx="9110561" cy="6858000"/>
          </a:xfrm>
          <a:prstGeom prst="rect">
            <a:avLst/>
          </a:prstGeom>
        </p:spPr>
      </p:pic>
      <p:pic>
        <p:nvPicPr>
          <p:cNvPr id="2050" name="Picture 2" descr="C:\Users\ELENA\Desktop\IMG_20200227_103243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00605" y="2348880"/>
            <a:ext cx="4572032" cy="3357586"/>
          </a:xfrm>
          <a:prstGeom prst="rect">
            <a:avLst/>
          </a:prstGeom>
          <a:noFill/>
        </p:spPr>
      </p:pic>
      <p:pic>
        <p:nvPicPr>
          <p:cNvPr id="2051" name="Picture 3" descr="C:\Users\ELENA\Desktop\IMG_20200227_111921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057995" y="2328772"/>
            <a:ext cx="3857652" cy="3357586"/>
          </a:xfrm>
          <a:prstGeom prst="rect">
            <a:avLst/>
          </a:prstGeom>
          <a:noFill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85786" y="0"/>
            <a:ext cx="8143932" cy="1714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472" y="0"/>
            <a:ext cx="8143932" cy="17859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3074" name="Picture 2" descr="C:\Users\ELENA\Desktop\IMG_20200217_160043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643042" y="2000240"/>
            <a:ext cx="5857916" cy="4267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71472" y="0"/>
            <a:ext cx="8143932" cy="17859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4098" name="Picture 2" descr="C:\Users\ELENA\Desktop\IMG-ceb294e58d73a105f3645c21529a7f4c-V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755576" y="2188363"/>
            <a:ext cx="3200400" cy="4267200"/>
          </a:xfrm>
          <a:prstGeom prst="rect">
            <a:avLst/>
          </a:prstGeom>
          <a:noFill/>
        </p:spPr>
      </p:pic>
      <p:pic>
        <p:nvPicPr>
          <p:cNvPr id="4099" name="Picture 3" descr="C:\Users\ELENA\Desktop\IMG-ba6f34d21f2536c93f0ac88ad19d64fd-V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292080" y="2188363"/>
            <a:ext cx="3200400" cy="42672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770255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7202" y="226857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Темы по самообразованию</a:t>
            </a:r>
            <a:endParaRPr lang="ru-RU" sz="2800" b="1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774539487"/>
              </p:ext>
            </p:extLst>
          </p:nvPr>
        </p:nvGraphicFramePr>
        <p:xfrm>
          <a:off x="357156" y="785795"/>
          <a:ext cx="8786843" cy="3357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346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2510527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4822852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618503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Педагог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Тема самообразования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Результат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2739083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Копылова С.В.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«Система работы с детьми с ТНР по здоровьесбережению».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 детей основы здорового образа жизни, выполнение</a:t>
                      </a: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элементарных правил по здоровьесбережению, направленных на развитие общей и мелкой моторики детей, способствующих также развитию речи детей с ТНР, создание и оформление картотеки, материалы которой</a:t>
                      </a:r>
                      <a:r>
                        <a:rPr lang="ru-RU" sz="18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применяю в своей практической деятельности.</a:t>
                      </a:r>
                    </a:p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643437" y="4050165"/>
            <a:ext cx="4500561" cy="259356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928662" y="4071943"/>
            <a:ext cx="3571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mtClean="0"/>
              <a:t>Пальчиковые игры;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Координация речи с движением;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Артикуляционная гимнастика;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Дыхательная гимнастика;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Коммуникативные игры;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Дидактические игры;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Сюжетно-ролевые игры;</a:t>
            </a:r>
          </a:p>
          <a:p>
            <a:pPr>
              <a:buFont typeface="Arial" pitchFamily="34" charset="0"/>
              <a:buChar char="•"/>
            </a:pPr>
            <a:r>
              <a:rPr lang="ru-RU" smtClean="0"/>
              <a:t>Подвижные игры.</a:t>
            </a:r>
          </a:p>
          <a:p>
            <a:endParaRPr lang="ru-RU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2430618314"/>
              </p:ext>
            </p:extLst>
          </p:nvPr>
        </p:nvGraphicFramePr>
        <p:xfrm>
          <a:off x="571472" y="785794"/>
          <a:ext cx="8032976" cy="487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221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368809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2677659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1213110"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Педагог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Тема самообразования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Результат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3662344">
                <a:tc>
                  <a:txBody>
                    <a:bodyPr/>
                    <a:lstStyle/>
                    <a:p>
                      <a:r>
                        <a:rPr lang="ru-RU" smtClean="0"/>
                        <a:t>Лихачёва Е.В.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«Русская народная сказка, как средство формирования   нравственных  качеств детей среднего дошкольного возраста»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Повышение качества</a:t>
                      </a:r>
                      <a:r>
                        <a:rPr lang="ru-RU" sz="16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воспитательного процесса;</a:t>
                      </a:r>
                    </a:p>
                    <a:p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воспитание нравственных качеств  у детей;</a:t>
                      </a:r>
                    </a:p>
                    <a:p>
                      <a:r>
                        <a:rPr lang="ru-RU" sz="16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развитие творческих способностей </a:t>
                      </a:r>
                      <a:r>
                        <a:rPr lang="ru-RU" sz="16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через сказку;</a:t>
                      </a:r>
                    </a:p>
                    <a:p>
                      <a:r>
                        <a:rPr lang="ru-RU" sz="16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консультация для родителей.</a:t>
                      </a:r>
                      <a:endParaRPr lang="ru-RU" sz="16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1142984"/>
            <a:ext cx="764386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smtClean="0">
              <a:solidFill>
                <a:srgbClr val="0070C0"/>
              </a:solidFill>
            </a:endParaRPr>
          </a:p>
          <a:p>
            <a:pPr algn="ctr"/>
            <a:r>
              <a:rPr lang="ru-RU" sz="4800" b="1" smtClean="0">
                <a:solidFill>
                  <a:srgbClr val="0070C0"/>
                </a:solidFill>
              </a:rPr>
              <a:t>Спасибо за внимание!</a:t>
            </a:r>
            <a:endParaRPr lang="ru-RU" sz="48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>
                <a:solidFill>
                  <a:srgbClr val="0070C0"/>
                </a:solidFill>
              </a:rPr>
              <a:t>Показатель посещаемости детей с сентября по март 2020 г., %</a:t>
            </a:r>
            <a:endParaRPr lang="ru-RU" sz="2400" b="1">
              <a:solidFill>
                <a:srgbClr val="0070C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2424756293"/>
              </p:ext>
            </p:extLst>
          </p:nvPr>
        </p:nvGraphicFramePr>
        <p:xfrm>
          <a:off x="500034" y="500042"/>
          <a:ext cx="6736262" cy="271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3926584327"/>
              </p:ext>
            </p:extLst>
          </p:nvPr>
        </p:nvGraphicFramePr>
        <p:xfrm>
          <a:off x="1115617" y="3500435"/>
          <a:ext cx="5313771" cy="3199011"/>
        </p:xfrm>
        <a:graphic>
          <a:graphicData uri="http://schemas.openxmlformats.org/drawingml/2006/table">
            <a:tbl>
              <a:tblPr/>
              <a:tblGrid>
                <a:gridCol w="149761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1462271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563245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  <a:gridCol w="914987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3"/>
                    </a:ext>
                  </a:extLst>
                </a:gridCol>
                <a:gridCol w="875652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4"/>
                    </a:ext>
                  </a:extLst>
                </a:gridCol>
              </a:tblGrid>
              <a:tr h="408549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Положительная динамика количества дней пребывания ребенка в группе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0-8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185853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18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м/г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Сентябрь 2019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53,8%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3"/>
                  </a:ext>
                </a:extLst>
              </a:tr>
              <a:tr h="2462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Октябрь 2019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71,6%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4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Ноябрь2019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78,6%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5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Декабрь2019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70,2%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6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Январь 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62,0%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5,0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7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Февраль2020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70,53%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8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Март 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46,26%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4,0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9"/>
                  </a:ext>
                </a:extLst>
              </a:tr>
              <a:tr h="1792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Апрель 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0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карантин</a:t>
                      </a: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0"/>
                  </a:ext>
                </a:extLst>
              </a:tr>
              <a:tr h="18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Май 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1"/>
                  </a:ext>
                </a:extLst>
              </a:tr>
              <a:tr h="18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Июнь2020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2"/>
                  </a:ext>
                </a:extLst>
              </a:tr>
              <a:tr h="18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Июль2020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3"/>
                  </a:ext>
                </a:extLst>
              </a:tr>
              <a:tr h="1858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Август2020</a:t>
                      </a: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000" b="1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29520" y="500042"/>
            <a:ext cx="17144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smtClean="0"/>
          </a:p>
          <a:p>
            <a:endParaRPr lang="ru-RU" b="1"/>
          </a:p>
          <a:p>
            <a:endParaRPr lang="ru-RU" b="1" smtClean="0"/>
          </a:p>
          <a:p>
            <a:endParaRPr lang="ru-RU" b="1"/>
          </a:p>
          <a:p>
            <a:r>
              <a:rPr lang="ru-RU" b="1" err="1" smtClean="0"/>
              <a:t>Ср.показатель посещаемости 64,7 %</a:t>
            </a:r>
            <a:endParaRPr lang="ru-RU" b="1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2976" y="0"/>
            <a:ext cx="72194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70C0"/>
                </a:solidFill>
              </a:rPr>
              <a:t>Показатель заболеваемости воспитанников, %</a:t>
            </a:r>
            <a:r>
              <a:rPr lang="ru-RU" sz="2400" smtClean="0">
                <a:solidFill>
                  <a:srgbClr val="0070C0"/>
                </a:solidFill>
              </a:rPr>
              <a:t>	</a:t>
            </a:r>
            <a:endParaRPr lang="ru-RU" sz="2400">
              <a:solidFill>
                <a:srgbClr val="0070C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3026874316"/>
              </p:ext>
            </p:extLst>
          </p:nvPr>
        </p:nvGraphicFramePr>
        <p:xfrm>
          <a:off x="1142976" y="461664"/>
          <a:ext cx="6715172" cy="318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7" y="3643319"/>
          <a:ext cx="6500857" cy="3000382"/>
        </p:xfrm>
        <a:graphic>
          <a:graphicData uri="http://schemas.openxmlformats.org/drawingml/2006/table">
            <a:tbl>
              <a:tblPr/>
              <a:tblGrid>
                <a:gridCol w="2763390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2698171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1039296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21431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Показатель заболеваемости воспитанников, %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0-8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м/г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Сентябрь 2019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3,2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Октябрь 2019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Ноябрь2019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3,8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4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Декабрь2019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5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Январь 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4,1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6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Февраль2020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7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Март 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14,6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8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Апрель 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9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Май 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0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Июнь2020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Июль2020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2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Август 2020</a:t>
                      </a: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endParaRPr lang="ru-RU" sz="12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28" marR="64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2728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4282" y="214291"/>
            <a:ext cx="878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mtClean="0">
                <a:solidFill>
                  <a:srgbClr val="0070C0"/>
                </a:solidFill>
              </a:rPr>
              <a:t>Результаты работы по направлениям деятельности </a:t>
            </a:r>
          </a:p>
          <a:p>
            <a:pPr algn="ctr"/>
            <a:r>
              <a:rPr lang="ru-RU" sz="2400" b="1" smtClean="0">
                <a:solidFill>
                  <a:srgbClr val="0070C0"/>
                </a:solidFill>
              </a:rPr>
              <a:t>в соответствии с годовым планом работы ДОУ </a:t>
            </a:r>
          </a:p>
          <a:p>
            <a:pPr algn="ctr"/>
            <a:r>
              <a:rPr lang="ru-RU" sz="2400" b="1" smtClean="0">
                <a:solidFill>
                  <a:srgbClr val="0070C0"/>
                </a:solidFill>
              </a:rPr>
              <a:t>на 2019-2020 учебный год</a:t>
            </a:r>
            <a:endParaRPr lang="ru-RU" sz="2400" b="1">
              <a:solidFill>
                <a:srgbClr val="0070C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xmlns:p15="http://schemas.microsoft.com/office/powerpoint/2012/main" val="2075373371"/>
              </p:ext>
            </p:extLst>
          </p:nvPr>
        </p:nvGraphicFramePr>
        <p:xfrm>
          <a:off x="0" y="1484958"/>
          <a:ext cx="9144000" cy="4601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0"/>
                    </a:ext>
                  </a:extLst>
                </a:gridCol>
                <a:gridCol w="4000528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1"/>
                    </a:ext>
                  </a:extLst>
                </a:gridCol>
                <a:gridCol w="2643174">
                  <a:extLst>
                    <a:ext uri="{9D8B030D-6E8A-4147-A177-3AD203B41FA5}">
                      <a16:colId xmlns="" xmlns:a16="http://schemas.microsoft.com/office/drawing/2014/main" xmlns:p15="http://schemas.microsoft.com/office/powerpoint/2012/main" xmlns:p14="http://schemas.microsoft.com/office/powerpoint/2010/main" val="20002"/>
                    </a:ext>
                  </a:extLst>
                </a:gridCol>
              </a:tblGrid>
              <a:tr h="8731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/>
                        <a:t>Направление деятельности</a:t>
                      </a: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/>
                        <a:t>Мероприятия</a:t>
                      </a:r>
                    </a:p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/>
                        <a:t>Результат</a:t>
                      </a:r>
                    </a:p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0"/>
                  </a:ext>
                </a:extLst>
              </a:tr>
              <a:tr h="873179">
                <a:tc>
                  <a:txBody>
                    <a:bodyPr/>
                    <a:lstStyle/>
                    <a:p>
                      <a:r>
                        <a:rPr lang="ru-RU" smtClean="0"/>
                        <a:t>Социально-коммуникативное</a:t>
                      </a:r>
                      <a:r>
                        <a:rPr lang="ru-RU" baseline="0" smtClean="0"/>
                        <a:t> развитие</a:t>
                      </a:r>
                      <a:endParaRPr lang="ru-RU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800" smtClean="0"/>
                        <a:t>Организация</a:t>
                      </a:r>
                      <a:r>
                        <a:rPr lang="ru-RU" sz="1800" baseline="0" smtClean="0"/>
                        <a:t> образовательной деятельности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800" baseline="0" smtClean="0"/>
                        <a:t>Создание необходимой РППС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800" baseline="0" smtClean="0"/>
                        <a:t>Организация индивидуальной работы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800" baseline="0" smtClean="0"/>
                        <a:t>Взаимодействие со специалистами</a:t>
                      </a:r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ru-RU" sz="1800" baseline="0" smtClean="0"/>
                        <a:t>Организация работы с родителями (стендовая информация, памятки, консультации, родительские клубы, родительские собрания, индивидуальные беседы, совместные мероприятия, проектная деятельность, мастер-классы)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mtClean="0"/>
                        <a:t>2-2,5 балла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1"/>
                  </a:ext>
                </a:extLst>
              </a:tr>
              <a:tr h="611226">
                <a:tc>
                  <a:txBody>
                    <a:bodyPr/>
                    <a:lstStyle/>
                    <a:p>
                      <a:r>
                        <a:rPr lang="ru-RU" smtClean="0"/>
                        <a:t>Познавательное развитие</a:t>
                      </a: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2-2,5 балла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2"/>
                  </a:ext>
                </a:extLst>
              </a:tr>
              <a:tr h="349272">
                <a:tc>
                  <a:txBody>
                    <a:bodyPr/>
                    <a:lstStyle/>
                    <a:p>
                      <a:r>
                        <a:rPr lang="ru-RU" smtClean="0"/>
                        <a:t>Речевое развитие</a:t>
                      </a: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1,9-2,4 балла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3"/>
                  </a:ext>
                </a:extLst>
              </a:tr>
              <a:tr h="611226">
                <a:tc>
                  <a:txBody>
                    <a:bodyPr/>
                    <a:lstStyle/>
                    <a:p>
                      <a:r>
                        <a:rPr lang="ru-RU" smtClean="0"/>
                        <a:t>Художественно-эстетическое</a:t>
                      </a:r>
                      <a:r>
                        <a:rPr lang="ru-RU" baseline="0" smtClean="0"/>
                        <a:t> развитие</a:t>
                      </a: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2-2,3 балла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4"/>
                  </a:ext>
                </a:extLst>
              </a:tr>
              <a:tr h="1126291">
                <a:tc>
                  <a:txBody>
                    <a:bodyPr/>
                    <a:lstStyle/>
                    <a:p>
                      <a:r>
                        <a:rPr lang="ru-RU" smtClean="0"/>
                        <a:t>Физическое развитие</a:t>
                      </a:r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2-2,5 балла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xmlns:p15="http://schemas.microsoft.com/office/powerpoint/2012/main" xmlns:p14="http://schemas.microsoft.com/office/powerpoint/2010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56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43042" y="42860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Уровень освоения ООП</a:t>
            </a:r>
            <a:endParaRPr lang="ru-RU" sz="2800" b="1">
              <a:solidFill>
                <a:srgbClr val="0070C0"/>
              </a:solidFill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071538" y="928670"/>
          <a:ext cx="750099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4365104"/>
            <a:ext cx="7776864" cy="1746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mtClean="0"/>
          </a:p>
          <a:p>
            <a:r>
              <a:rPr lang="ru-RU" smtClean="0"/>
              <a:t>Итоговый показатель :</a:t>
            </a:r>
          </a:p>
          <a:p>
            <a:r>
              <a:rPr lang="ru-RU" smtClean="0"/>
              <a:t>1. На начало года -2 балла, средний уровень 100%.</a:t>
            </a:r>
          </a:p>
          <a:p>
            <a:r>
              <a:rPr lang="ru-RU" smtClean="0"/>
              <a:t>Продиагностировано 15 детей.</a:t>
            </a:r>
          </a:p>
          <a:p>
            <a:r>
              <a:rPr lang="ru-RU" smtClean="0"/>
              <a:t>2. На конец года -2,4 балла ,высокий уровень 40%,средний – 50%,низкий -10%.Продиагностировано 19 детей. </a:t>
            </a:r>
            <a:endParaRPr lang="ru-RU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10561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0166" y="214290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Уровень освоения ООП</a:t>
            </a:r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142984"/>
            <a:ext cx="62151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smtClean="0"/>
              <a:t>На начало года, %</a:t>
            </a:r>
            <a:endParaRPr lang="ru-RU" sz="2000" b="1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1000100" y="1571612"/>
          <a:ext cx="7000924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57290" y="5072074"/>
            <a:ext cx="6500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По результатам диагностики образовательной области «Речевое развитие» 2 ребенка имеют низкий уровень. Один ребенок отправлен на комиссию ПМПК  для определения типа ООП,2 ребенок по результатам ПМПК имеет заключение ЗПР.</a:t>
            </a:r>
            <a:endParaRPr lang="ru-RU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8794" y="476672"/>
            <a:ext cx="53075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Уровень освоения ООП</a:t>
            </a:r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0100" y="1071546"/>
            <a:ext cx="5786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smtClean="0"/>
              <a:t>На конец года, %</a:t>
            </a:r>
            <a:endParaRPr lang="ru-RU" b="1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928662" y="1643050"/>
          <a:ext cx="669133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12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19" y="0"/>
            <a:ext cx="911056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47664" y="527939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mtClean="0">
                <a:solidFill>
                  <a:srgbClr val="0070C0"/>
                </a:solidFill>
              </a:rPr>
              <a:t>Работа с родителями</a:t>
            </a:r>
            <a:endParaRPr lang="ru-RU" sz="2800" b="1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1340768"/>
            <a:ext cx="82478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В течение 2019-2020 учебного года была организована следующая</a:t>
            </a:r>
            <a:r>
              <a:rPr lang="en-US" smtClean="0"/>
              <a:t> </a:t>
            </a:r>
            <a:r>
              <a:rPr lang="ru-RU" smtClean="0"/>
              <a:t>работа</a:t>
            </a:r>
          </a:p>
          <a:p>
            <a:pPr algn="ctr"/>
            <a:r>
              <a:rPr lang="ru-RU" smtClean="0"/>
              <a:t> с родителями</a:t>
            </a:r>
            <a:r>
              <a:rPr lang="en-US" smtClean="0"/>
              <a:t>:</a:t>
            </a:r>
          </a:p>
          <a:p>
            <a:pPr algn="just">
              <a:buFontTx/>
              <a:buChar char="-"/>
            </a:pPr>
            <a:r>
              <a:rPr lang="ru-RU" smtClean="0"/>
              <a:t> стендовая информация (от педагогов и специалистов),</a:t>
            </a:r>
          </a:p>
          <a:p>
            <a:pPr algn="just">
              <a:buFontTx/>
              <a:buChar char="-"/>
            </a:pPr>
            <a:r>
              <a:rPr lang="ru-RU" smtClean="0"/>
              <a:t> родительские собрания</a:t>
            </a:r>
            <a:r>
              <a:rPr lang="en-US" smtClean="0"/>
              <a:t>: </a:t>
            </a:r>
            <a:r>
              <a:rPr lang="ru-RU" smtClean="0"/>
              <a:t>«Впереди учебный год! Что нас ждет?, губернаторский проект «Решаем вместе!»,</a:t>
            </a:r>
          </a:p>
          <a:p>
            <a:pPr algn="just"/>
            <a:r>
              <a:rPr lang="ru-RU" smtClean="0"/>
              <a:t>- индивидуальные беседы,</a:t>
            </a:r>
          </a:p>
          <a:p>
            <a:pPr lvl="0" algn="just"/>
            <a:r>
              <a:rPr lang="ru-RU" smtClean="0"/>
              <a:t>- участие в совместных мероприятиях «Праздник осени», «Новогодний утренник»,</a:t>
            </a:r>
          </a:p>
          <a:p>
            <a:pPr lvl="0" algn="just"/>
            <a:r>
              <a:rPr lang="ru-RU" smtClean="0"/>
              <a:t>- участие в акции по сбору макулатуры «Спаси дерево!», в акции «Добрые крышечки»,</a:t>
            </a:r>
          </a:p>
          <a:p>
            <a:pPr algn="just"/>
            <a:r>
              <a:rPr lang="ru-RU" smtClean="0"/>
              <a:t> - участие в выставках совместных детско-взрослых творческих работ:</a:t>
            </a:r>
          </a:p>
          <a:p>
            <a:pPr lvl="0" algn="just"/>
            <a:r>
              <a:rPr lang="ru-RU" smtClean="0"/>
              <a:t>«Осенние фантазии», конкурс кормушек «Птичку жалко»,</a:t>
            </a:r>
          </a:p>
          <a:p>
            <a:pPr lvl="0" algn="just"/>
            <a:r>
              <a:rPr lang="ru-RU" smtClean="0"/>
              <a:t>новогодний конкурс поделок: «Яр.игрушка», «Новогодняя игрушка».</a:t>
            </a:r>
          </a:p>
          <a:p>
            <a:pPr lvl="0" algn="just"/>
            <a:r>
              <a:rPr lang="ru-RU" smtClean="0"/>
              <a:t>- участие в анкетировании,</a:t>
            </a:r>
          </a:p>
          <a:p>
            <a:pPr algn="just"/>
            <a:r>
              <a:rPr lang="ru-RU" smtClean="0"/>
              <a:t>- участие в конкурсе «Снежные постройки»,</a:t>
            </a:r>
          </a:p>
          <a:p>
            <a:pPr algn="just">
              <a:buFontTx/>
              <a:buChar char="-"/>
            </a:pPr>
            <a:r>
              <a:rPr lang="ru-RU" smtClean="0"/>
              <a:t> памятки, консультации (в соответствии с лексическими темами).</a:t>
            </a:r>
            <a:endParaRPr lang="ru-RU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1020</Words>
  <Application>Aspose.Slides for .NET</Application>
  <PresentationFormat>Экран (4:3)</PresentationFormat>
  <Paragraphs>241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116</cp:revision>
  <dcterms:created xsi:type="dcterms:W3CDTF">2020-05-20T10:24:00Z</dcterms:created>
  <dcterms:modified xsi:type="dcterms:W3CDTF">2020-09-15T18:10:26Z</dcterms:modified>
</cp:coreProperties>
</file>