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3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518E7646-B3B0-4093-B5B4-252E45C1D9D4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7"/>
            <p14:sldId id="268"/>
          </p14:sldIdLst>
        </p14:section>
        <p14:section name="Раздел без заголовка" id="{007C03A3-8C33-4AE0-AEB9-C8B330863B00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58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08"/>
    <p:restoredTop sz="94698"/>
  </p:normalViewPr>
  <p:slideViewPr>
    <p:cSldViewPr snapToGrid="0">
      <p:cViewPr varScale="1">
        <p:scale>
          <a:sx n="68" d="100"/>
          <a:sy n="68" d="100"/>
        </p:scale>
        <p:origin x="-792" y="-96"/>
      </p:cViewPr>
      <p:guideLst>
        <p:guide orient="horz" pos="2158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4.4960997998714468E-2"/>
          <c:y val="0.10303124040365222"/>
          <c:w val="0.93472647666931175"/>
          <c:h val="0.76796323060989402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28575" cap="rnd" cmpd="sng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Sheet1!$A$2:$A$12</c:f>
              <c:strCache>
                <c:ptCount val="9"/>
                <c:pt idx="0">
                  <c:v>Сентябрь</c:v>
                </c:pt>
                <c:pt idx="1">
                  <c:v>Октябрь</c:v>
                </c:pt>
                <c:pt idx="2">
                  <c:v>Ноябрь</c:v>
                </c:pt>
                <c:pt idx="3">
                  <c:v>Декабрь</c:v>
                </c:pt>
                <c:pt idx="4">
                  <c:v>Январь</c:v>
                </c:pt>
                <c:pt idx="5">
                  <c:v>Февраль</c:v>
                </c:pt>
                <c:pt idx="6">
                  <c:v>Март</c:v>
                </c:pt>
                <c:pt idx="7">
                  <c:v>Апрель</c:v>
                </c:pt>
                <c:pt idx="8">
                  <c:v>Май 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81.5</c:v>
                </c:pt>
                <c:pt idx="1">
                  <c:v>89.4</c:v>
                </c:pt>
                <c:pt idx="2">
                  <c:v>92.1</c:v>
                </c:pt>
                <c:pt idx="3">
                  <c:v>88.6</c:v>
                </c:pt>
                <c:pt idx="4">
                  <c:v>92.8</c:v>
                </c:pt>
                <c:pt idx="5">
                  <c:v>84.1</c:v>
                </c:pt>
                <c:pt idx="6">
                  <c:v>86.9</c:v>
                </c:pt>
                <c:pt idx="7">
                  <c:v>86.5</c:v>
                </c:pt>
                <c:pt idx="8">
                  <c:v>88.6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333-465A-B890-1BF73434553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Ряд 2</c:v>
                </c:pt>
              </c:strCache>
            </c:strRef>
          </c:tx>
          <c:spPr>
            <a:ln w="28575" cap="rnd" cmpd="sng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Sheet1!$A$2:$A$12</c:f>
              <c:strCache>
                <c:ptCount val="9"/>
                <c:pt idx="0">
                  <c:v>Сентябрь</c:v>
                </c:pt>
                <c:pt idx="1">
                  <c:v>Октябрь</c:v>
                </c:pt>
                <c:pt idx="2">
                  <c:v>Ноябрь</c:v>
                </c:pt>
                <c:pt idx="3">
                  <c:v>Декабрь</c:v>
                </c:pt>
                <c:pt idx="4">
                  <c:v>Январь</c:v>
                </c:pt>
                <c:pt idx="5">
                  <c:v>Февраль</c:v>
                </c:pt>
                <c:pt idx="6">
                  <c:v>Март</c:v>
                </c:pt>
                <c:pt idx="7">
                  <c:v>Апрель</c:v>
                </c:pt>
                <c:pt idx="8">
                  <c:v>Май 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333-465A-B890-1BF73434553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Ряд 3</c:v>
                </c:pt>
              </c:strCache>
            </c:strRef>
          </c:tx>
          <c:spPr>
            <a:ln w="28575" cap="rnd" cmpd="sng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Sheet1!$A$2:$A$12</c:f>
              <c:strCache>
                <c:ptCount val="9"/>
                <c:pt idx="0">
                  <c:v>Сентябрь</c:v>
                </c:pt>
                <c:pt idx="1">
                  <c:v>Октябрь</c:v>
                </c:pt>
                <c:pt idx="2">
                  <c:v>Ноябрь</c:v>
                </c:pt>
                <c:pt idx="3">
                  <c:v>Декабрь</c:v>
                </c:pt>
                <c:pt idx="4">
                  <c:v>Январь</c:v>
                </c:pt>
                <c:pt idx="5">
                  <c:v>Февраль</c:v>
                </c:pt>
                <c:pt idx="6">
                  <c:v>Март</c:v>
                </c:pt>
                <c:pt idx="7">
                  <c:v>Апрель</c:v>
                </c:pt>
                <c:pt idx="8">
                  <c:v>Май </c:v>
                </c:pt>
              </c:strCache>
            </c:strRef>
          </c:cat>
          <c:val>
            <c:numRef>
              <c:f>Sheet1!$D$2:$D$12</c:f>
              <c:numCache>
                <c:formatCode>General</c:formatCode>
                <c:ptCount val="11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333-465A-B890-1BF734345539}"/>
            </c:ext>
          </c:extLst>
        </c:ser>
        <c:dLbls/>
        <c:marker val="1"/>
        <c:axId val="109785856"/>
        <c:axId val="109788160"/>
      </c:lineChart>
      <c:catAx>
        <c:axId val="10978585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/>
          <a:lstStyle/>
          <a:p>
            <a:pPr>
              <a:defRPr sz="1197" b="0" i="0">
                <a:solidFill>
                  <a:schemeClr val="tx1">
                    <a:lumMod val="65000"/>
                    <a:lumOff val="35000"/>
                  </a:schemeClr>
                </a:solidFill>
              </a:defRPr>
            </a:pPr>
            <a:endParaRPr lang="ru-RU"/>
          </a:p>
        </c:txPr>
        <c:crossAx val="109788160"/>
        <c:crosses val="autoZero"/>
        <c:auto val="1"/>
        <c:lblAlgn val="ctr"/>
        <c:lblOffset val="100"/>
        <c:tickMarkSkip val="1"/>
      </c:catAx>
      <c:valAx>
        <c:axId val="10978816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 w="9525">
            <a:noFill/>
          </a:ln>
          <a:effectLst/>
        </c:spPr>
        <c:txPr>
          <a:bodyPr/>
          <a:lstStyle/>
          <a:p>
            <a:pPr>
              <a:defRPr sz="1197" b="0" i="0">
                <a:solidFill>
                  <a:schemeClr val="tx1">
                    <a:lumMod val="65000"/>
                    <a:lumOff val="35000"/>
                  </a:schemeClr>
                </a:solidFill>
              </a:defRPr>
            </a:pPr>
            <a:endParaRPr lang="ru-RU"/>
          </a:p>
        </c:txPr>
        <c:crossAx val="109785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1"/>
  </c:chart>
  <c:spPr>
    <a:noFill/>
    <a:ln w="9525">
      <a:noFill/>
    </a:ln>
    <a:effectLst/>
  </c:spPr>
  <c:txPr>
    <a:bodyPr/>
    <a:lstStyle/>
    <a:p>
      <a:pPr>
        <a:defRPr/>
      </a:pPr>
      <a:endParaRPr lang="ru-RU"/>
    </a:p>
  </c:txPr>
  <c:externalData r:id="rId1"/>
  <c:extLst xmlns:c16r2="http://schemas.microsoft.com/office/drawing/2015/06/chart">
    <c:ext uri="CC8EB2C9-7E31-499d-B8F2-F6CE61031016">
      <ho:hncChartStyle xmlns:ho="http://schemas.haansoft.com/office/8.0" layoutIndex="-1" colorIndex="-1" styleIndex="-1"/>
    </c:ext>
  </c:extLst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/>
            </a:pPr>
            <a:endParaRPr lang="ru-RU" alt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/>
            </a:pPr>
            <a:fld id="{359593AF-197F-47ED-8FC8-FFF3997C4832}" type="datetime1">
              <a:rPr lang="ru-RU"/>
              <a:pPr lvl="0">
                <a:defRPr/>
              </a:pPr>
              <a:t>вт 15.09.20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pPr lvl="0">
              <a:defRPr/>
            </a:pPr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>
              <a:defRPr/>
            </a:pPr>
            <a:r>
              <a:rPr lang="ru-RU"/>
              <a:t>Образец текста</a:t>
            </a:r>
          </a:p>
          <a:p>
            <a:pPr lvl="1">
              <a:defRPr/>
            </a:pPr>
            <a:r>
              <a:rPr lang="ru-RU"/>
              <a:t>Второй уровень</a:t>
            </a:r>
          </a:p>
          <a:p>
            <a:pPr lvl="2">
              <a:defRPr/>
            </a:pPr>
            <a:r>
              <a:rPr lang="ru-RU"/>
              <a:t>Третий уровень</a:t>
            </a:r>
          </a:p>
          <a:p>
            <a:pPr lvl="3">
              <a:defRPr/>
            </a:pPr>
            <a:r>
              <a:rPr lang="ru-RU"/>
              <a:t>Четвертый уровень</a:t>
            </a:r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/>
            </a:pPr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/>
            </a:pPr>
            <a:fld id="{AF684792-4C7B-47C6-871F-D50340329D8F}" type="slidenum">
              <a:rPr lang="ru-RU"/>
              <a:pPr lvl="0"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40524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endParaRPr lang="ru-RU" alt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AF684792-4C7B-47C6-871F-D50340329D8F}" type="slidenum">
              <a:rPr lang="en-US"/>
              <a:pPr lvl="0"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endParaRPr lang="ru-RU" alt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AF684792-4C7B-47C6-871F-D50340329D8F}" type="slidenum">
              <a:rPr lang="en-US"/>
              <a:pPr lvl="0"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6B6D5-8E29-4170-9629-8ED0A09C3E27}" type="datetimeFigureOut">
              <a:rPr lang="ru-RU" smtClean="0"/>
              <a:pPr/>
              <a:t>вт 15.09.20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F6302-4280-4EEB-AB8A-D29A2D22EE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6B6D5-8E29-4170-9629-8ED0A09C3E27}" type="datetimeFigureOut">
              <a:rPr lang="ru-RU" smtClean="0"/>
              <a:pPr/>
              <a:t>вт 15.09.20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F6302-4280-4EEB-AB8A-D29A2D22EE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914401"/>
            <a:ext cx="27432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914401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6B6D5-8E29-4170-9629-8ED0A09C3E27}" type="datetimeFigureOut">
              <a:rPr lang="ru-RU" smtClean="0"/>
              <a:pPr/>
              <a:t>вт 15.09.20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F6302-4280-4EEB-AB8A-D29A2D22EE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6B6D5-8E29-4170-9629-8ED0A09C3E27}" type="datetimeFigureOut">
              <a:rPr lang="ru-RU" smtClean="0"/>
              <a:pPr/>
              <a:t>вт 15.09.20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F6302-4280-4EEB-AB8A-D29A2D22EE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6B6D5-8E29-4170-9629-8ED0A09C3E27}" type="datetimeFigureOut">
              <a:rPr lang="ru-RU" smtClean="0"/>
              <a:pPr/>
              <a:t>вт 15.09.20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F6302-4280-4EEB-AB8A-D29A2D22EE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6B6D5-8E29-4170-9629-8ED0A09C3E27}" type="datetimeFigureOut">
              <a:rPr lang="ru-RU" smtClean="0"/>
              <a:pPr/>
              <a:t>вт 15.09.20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F6302-4280-4EEB-AB8A-D29A2D22EE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6B6D5-8E29-4170-9629-8ED0A09C3E27}" type="datetimeFigureOut">
              <a:rPr lang="ru-RU" smtClean="0"/>
              <a:pPr/>
              <a:t>вт 15.09.20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F6302-4280-4EEB-AB8A-D29A2D22EE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6B6D5-8E29-4170-9629-8ED0A09C3E27}" type="datetimeFigureOut">
              <a:rPr lang="ru-RU" smtClean="0"/>
              <a:pPr/>
              <a:t>вт 15.09.20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F6302-4280-4EEB-AB8A-D29A2D22EE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6B6D5-8E29-4170-9629-8ED0A09C3E27}" type="datetimeFigureOut">
              <a:rPr lang="ru-RU" smtClean="0"/>
              <a:pPr/>
              <a:t>вт 15.09.20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F6302-4280-4EEB-AB8A-D29A2D22EE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6B6D5-8E29-4170-9629-8ED0A09C3E27}" type="datetimeFigureOut">
              <a:rPr lang="ru-RU" smtClean="0"/>
              <a:pPr/>
              <a:t>вт 15.09.20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F6302-4280-4EEB-AB8A-D29A2D22EE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6B6D5-8E29-4170-9629-8ED0A09C3E27}" type="datetimeFigureOut">
              <a:rPr lang="ru-RU" smtClean="0"/>
              <a:pPr/>
              <a:t>вт 15.09.20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75EF6302-4280-4EEB-AB8A-D29A2D22EE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5842000" y="-7143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016B6D5-8E29-4170-9629-8ED0A09C3E27}" type="datetimeFigureOut">
              <a:rPr lang="ru-RU" smtClean="0"/>
              <a:pPr/>
              <a:t>вт 15.09.20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EF6302-4280-4EEB-AB8A-D29A2D22EE9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274" y="4010693"/>
            <a:ext cx="11490036" cy="2381399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4800" b="1" dirty="0">
                <a:latin typeface="Times New Roman"/>
                <a:cs typeface="Times New Roman"/>
              </a:rPr>
              <a:t>Анализ </a:t>
            </a:r>
            <a:r>
              <a:rPr lang="ru-RU" sz="4800" b="1" dirty="0" smtClean="0">
                <a:latin typeface="Times New Roman"/>
                <a:cs typeface="Times New Roman"/>
              </a:rPr>
              <a:t>образовательной деятельности группы за 2019-2020 </a:t>
            </a:r>
            <a:r>
              <a:rPr lang="ru-RU" sz="4800" b="1" dirty="0">
                <a:latin typeface="Times New Roman"/>
                <a:cs typeface="Times New Roman"/>
              </a:rPr>
              <a:t>учебный </a:t>
            </a:r>
            <a:r>
              <a:rPr lang="ru-RU" sz="4800" b="1" dirty="0" smtClean="0">
                <a:latin typeface="Times New Roman"/>
                <a:cs typeface="Times New Roman"/>
              </a:rPr>
              <a:t>год</a:t>
            </a:r>
            <a:endParaRPr lang="ru-RU" sz="4800" b="1" dirty="0">
              <a:latin typeface="Times New Roman"/>
              <a:cs typeface="Times New Roman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436" y="886691"/>
            <a:ext cx="11016536" cy="3879799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ru-RU" b="1" dirty="0">
                <a:solidFill>
                  <a:schemeClr val="tx1"/>
                </a:solidFill>
                <a:latin typeface="Times New Roman"/>
                <a:cs typeface="Times New Roman"/>
              </a:rPr>
              <a:t>Группа №2 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(корпус  3)</a:t>
            </a:r>
            <a:endParaRPr lang="ru-RU" b="1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indent="0">
              <a:buNone/>
              <a:defRPr/>
            </a:pPr>
            <a:r>
              <a:rPr lang="ru-RU" u="sng" dirty="0" smtClean="0">
                <a:solidFill>
                  <a:schemeClr val="tx1"/>
                </a:solidFill>
                <a:latin typeface="Times New Roman"/>
                <a:cs typeface="Times New Roman"/>
              </a:rPr>
              <a:t>Вторая </a:t>
            </a:r>
            <a:r>
              <a:rPr lang="ru-RU" u="sng" dirty="0">
                <a:solidFill>
                  <a:schemeClr val="tx1"/>
                </a:solidFill>
                <a:latin typeface="Times New Roman"/>
                <a:cs typeface="Times New Roman"/>
              </a:rPr>
              <a:t>младшая </a:t>
            </a:r>
            <a:r>
              <a:rPr lang="ru-RU" u="sng" dirty="0" smtClean="0">
                <a:solidFill>
                  <a:schemeClr val="tx1"/>
                </a:solidFill>
                <a:latin typeface="Times New Roman"/>
                <a:cs typeface="Times New Roman"/>
              </a:rPr>
              <a:t>группа</a:t>
            </a:r>
          </a:p>
          <a:p>
            <a:pPr marL="0" indent="0">
              <a:buNone/>
              <a:defRPr/>
            </a:pPr>
            <a:r>
              <a:rPr lang="ru-RU" dirty="0" smtClean="0">
                <a:latin typeface="Times New Roman"/>
                <a:cs typeface="Times New Roman"/>
              </a:rPr>
              <a:t>Воспитатели: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cs typeface="Times New Roman"/>
              </a:rPr>
              <a:t>Воронина Ю.О.,</a:t>
            </a:r>
            <a:endParaRPr lang="ru-RU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indent="0"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/>
                <a:cs typeface="Times New Roman"/>
              </a:rPr>
              <a:t>                        Мельникова В.В.</a:t>
            </a:r>
            <a:endParaRPr lang="ru-RU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pic>
        <p:nvPicPr>
          <p:cNvPr id="5" name="Рисунок 4" descr="znaechki_w282_h200.jpg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7275809" y="873497"/>
            <a:ext cx="4276436" cy="313719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2835044" y="4092444"/>
            <a:ext cx="3072343" cy="2304257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94557" y="172796"/>
            <a:ext cx="4488872" cy="336665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49058" y="3708400"/>
            <a:ext cx="2456804" cy="307234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9605" y="1071418"/>
            <a:ext cx="2641600" cy="430414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241626" y="1071418"/>
            <a:ext cx="2630776" cy="4488873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32202" y="224741"/>
            <a:ext cx="8534400" cy="942024"/>
          </a:xfrm>
        </p:spPr>
        <p:txBody>
          <a:bodyPr/>
          <a:lstStyle/>
          <a:p>
            <a:pPr lvl="0">
              <a:defRPr/>
            </a:pPr>
            <a:r>
              <a:rPr lang="ru-RU" dirty="0"/>
              <a:t>Темы </a:t>
            </a:r>
            <a:r>
              <a:rPr lang="ru-RU" dirty="0" smtClean="0"/>
              <a:t>по самообразованию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71654850"/>
              </p:ext>
            </p:extLst>
          </p:nvPr>
        </p:nvGraphicFramePr>
        <p:xfrm>
          <a:off x="1309959" y="1221377"/>
          <a:ext cx="9542768" cy="4588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01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8130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18130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914053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dirty="0"/>
                    </a:p>
                    <a:p>
                      <a:pPr algn="ctr">
                        <a:defRPr/>
                      </a:pPr>
                      <a:r>
                        <a:rPr lang="ru-RU" dirty="0"/>
                        <a:t>Педагог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ru-RU"/>
                    </a:p>
                    <a:p>
                      <a:pPr algn="ctr">
                        <a:defRPr/>
                      </a:pPr>
                      <a:r>
                        <a:rPr lang="ru-RU"/>
                        <a:t>Тема самообразования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ru-RU"/>
                    </a:p>
                    <a:p>
                      <a:pPr algn="ctr">
                        <a:defRPr/>
                      </a:pPr>
                      <a:r>
                        <a:rPr lang="ru-RU"/>
                        <a:t>Результат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37948">
                <a:tc>
                  <a:txBody>
                    <a:bodyPr/>
                    <a:lstStyle/>
                    <a:p>
                      <a:pPr lvl="0">
                        <a:defRPr/>
                      </a:pPr>
                      <a:endParaRPr lang="ru-RU" sz="1600"/>
                    </a:p>
                    <a:p>
                      <a:pPr lvl="0">
                        <a:defRPr/>
                      </a:pPr>
                      <a:endParaRPr lang="ru-RU" sz="1600"/>
                    </a:p>
                    <a:p>
                      <a:pPr lvl="0">
                        <a:defRPr/>
                      </a:pPr>
                      <a:endParaRPr lang="ru-RU" sz="1600"/>
                    </a:p>
                    <a:p>
                      <a:pPr algn="ctr">
                        <a:defRPr/>
                      </a:pPr>
                      <a:r>
                        <a:rPr lang="ru-RU" sz="1600"/>
                        <a:t>Воронина</a:t>
                      </a:r>
                      <a:r>
                        <a:rPr lang="ru-RU" sz="1600" baseline="0"/>
                        <a:t> Ю.О.</a:t>
                      </a:r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defRPr/>
                      </a:pPr>
                      <a:endParaRPr lang="ru-RU" sz="1600" dirty="0"/>
                    </a:p>
                    <a:p>
                      <a:pPr lvl="0">
                        <a:defRPr/>
                      </a:pPr>
                      <a:r>
                        <a:rPr lang="ru-RU" sz="1600" dirty="0"/>
                        <a:t>«Пальчиковые </a:t>
                      </a:r>
                      <a:r>
                        <a:rPr lang="ru-RU" sz="1600"/>
                        <a:t>игры </a:t>
                      </a:r>
                      <a:r>
                        <a:rPr lang="ru-RU" sz="1600" baseline="0" smtClean="0"/>
                        <a:t>как </a:t>
                      </a:r>
                      <a:r>
                        <a:rPr lang="ru-RU" sz="1600" baseline="0" dirty="0"/>
                        <a:t>средство развития мелкой моторики у детей младшего дошкольного возраста»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defRPr/>
                      </a:pPr>
                      <a:endParaRPr lang="ru-RU" sz="1600" dirty="0"/>
                    </a:p>
                    <a:p>
                      <a:pPr lvl="0">
                        <a:defRPr/>
                      </a:pPr>
                      <a:r>
                        <a:rPr lang="ru-RU" sz="1600" dirty="0"/>
                        <a:t>-Пополнение речевого </a:t>
                      </a:r>
                      <a:r>
                        <a:rPr lang="ru-RU" sz="1600" dirty="0" smtClean="0"/>
                        <a:t>уголка;</a:t>
                      </a:r>
                      <a:endParaRPr lang="ru-RU" sz="1600" dirty="0"/>
                    </a:p>
                    <a:p>
                      <a:pPr lvl="0">
                        <a:defRPr/>
                      </a:pPr>
                      <a:r>
                        <a:rPr lang="ru-RU" sz="1600" dirty="0"/>
                        <a:t>-</a:t>
                      </a:r>
                      <a:r>
                        <a:rPr lang="ru-RU" sz="1600" baseline="0" dirty="0"/>
                        <a:t> </a:t>
                      </a:r>
                      <a:r>
                        <a:rPr lang="ru-RU" sz="1600" dirty="0"/>
                        <a:t>Разработка картотек по пальчиковой</a:t>
                      </a:r>
                      <a:r>
                        <a:rPr lang="ru-RU" sz="1600" baseline="0" dirty="0"/>
                        <a:t> </a:t>
                      </a:r>
                      <a:r>
                        <a:rPr lang="ru-RU" sz="1600" baseline="0" dirty="0" smtClean="0"/>
                        <a:t>гимнастике. </a:t>
                      </a:r>
                      <a:r>
                        <a:rPr lang="ru-RU" sz="1600" dirty="0" smtClean="0"/>
                        <a:t> </a:t>
                      </a:r>
                      <a:endParaRPr lang="ru-RU" sz="1600" dirty="0"/>
                    </a:p>
                    <a:p>
                      <a:pPr marL="0" indent="0">
                        <a:buFontTx/>
                        <a:buNone/>
                        <a:defRPr/>
                      </a:pP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36295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600"/>
                    </a:p>
                    <a:p>
                      <a:pPr algn="ctr">
                        <a:defRPr/>
                      </a:pPr>
                      <a:r>
                        <a:rPr lang="ru-RU" sz="1600"/>
                        <a:t>Мельникова</a:t>
                      </a:r>
                      <a:r>
                        <a:rPr lang="ru-RU" sz="1600" baseline="0"/>
                        <a:t> В.В.</a:t>
                      </a:r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defRPr/>
                      </a:pPr>
                      <a:endParaRPr lang="ru-RU" sz="1600" dirty="0"/>
                    </a:p>
                    <a:p>
                      <a:pPr lvl="0">
                        <a:defRPr/>
                      </a:pPr>
                      <a:r>
                        <a:rPr lang="ru-RU" sz="1600" baseline="0" dirty="0"/>
                        <a:t>«Активизация словаря детей 3-4 лет </a:t>
                      </a:r>
                      <a:r>
                        <a:rPr lang="ru-RU" sz="1600" baseline="0" dirty="0" smtClean="0"/>
                        <a:t>посредством дидактических игр»</a:t>
                      </a:r>
                      <a:endParaRPr lang="ru-RU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defRPr/>
                      </a:pPr>
                      <a:endParaRPr lang="ru-RU" sz="1400" dirty="0"/>
                    </a:p>
                    <a:p>
                      <a:pPr lvl="0">
                        <a:defRPr/>
                      </a:pPr>
                      <a:r>
                        <a:rPr lang="ru-RU" sz="1600" dirty="0" smtClean="0"/>
                        <a:t>- Пополнение </a:t>
                      </a:r>
                      <a:r>
                        <a:rPr lang="ru-RU" sz="1600" dirty="0"/>
                        <a:t>речевого </a:t>
                      </a:r>
                      <a:r>
                        <a:rPr lang="ru-RU" sz="1600" dirty="0" smtClean="0"/>
                        <a:t>уголка;</a:t>
                      </a:r>
                      <a:endParaRPr lang="ru-RU" sz="1600" dirty="0"/>
                    </a:p>
                    <a:p>
                      <a:pPr lvl="0">
                        <a:defRPr/>
                      </a:pPr>
                      <a:r>
                        <a:rPr lang="ru-RU" sz="1600" dirty="0"/>
                        <a:t>-</a:t>
                      </a:r>
                      <a:r>
                        <a:rPr lang="ru-RU" sz="1600" baseline="0" dirty="0"/>
                        <a:t> </a:t>
                      </a:r>
                      <a:r>
                        <a:rPr lang="ru-RU" sz="1600" dirty="0"/>
                        <a:t>Разработка картотек </a:t>
                      </a:r>
                      <a:r>
                        <a:rPr lang="ru-RU" altLang="en-US" sz="1600" dirty="0"/>
                        <a:t>дидактических </a:t>
                      </a:r>
                      <a:r>
                        <a:rPr lang="ru-RU" altLang="en-US" sz="1600" dirty="0" smtClean="0"/>
                        <a:t>игр.</a:t>
                      </a:r>
                      <a:endParaRPr lang="ru-RU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6945" y="2587488"/>
            <a:ext cx="7610610" cy="1507067"/>
          </a:xfrm>
        </p:spPr>
        <p:txBody>
          <a:bodyPr>
            <a:normAutofit/>
          </a:bodyPr>
          <a:lstStyle/>
          <a:p>
            <a:r>
              <a:rPr lang="ru-RU" sz="6000" dirty="0" smtClean="0"/>
              <a:t>Спасибо за внимание!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xmlns="" val="31468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7215" y="0"/>
            <a:ext cx="8534400" cy="1507067"/>
          </a:xfrm>
        </p:spPr>
        <p:txBody>
          <a:bodyPr/>
          <a:lstStyle/>
          <a:p>
            <a:pPr lvl="0">
              <a:defRPr/>
            </a:pPr>
            <a:r>
              <a:rPr lang="ru-RU" dirty="0"/>
              <a:t>Характеристика </a:t>
            </a:r>
            <a:r>
              <a:rPr lang="ru-RU" dirty="0" smtClean="0"/>
              <a:t>группы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599368" y="2193620"/>
          <a:ext cx="10497542" cy="380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04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351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386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52329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40224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2400"/>
                    </a:p>
                    <a:p>
                      <a:pPr algn="ctr">
                        <a:defRPr/>
                      </a:pPr>
                      <a:r>
                        <a:rPr lang="ru-RU" sz="2400"/>
                        <a:t>Программа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2400"/>
                    </a:p>
                    <a:p>
                      <a:pPr algn="ctr">
                        <a:defRPr/>
                      </a:pPr>
                      <a:r>
                        <a:rPr lang="ru-RU" sz="2400"/>
                        <a:t>Возраст детей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2400"/>
                    </a:p>
                    <a:p>
                      <a:pPr algn="ctr">
                        <a:defRPr/>
                      </a:pPr>
                      <a:r>
                        <a:rPr lang="ru-RU" sz="2400"/>
                        <a:t>Количество</a:t>
                      </a:r>
                      <a:r>
                        <a:rPr lang="ru-RU" sz="2400" baseline="0"/>
                        <a:t> детей</a:t>
                      </a:r>
                      <a:endParaRPr lang="ru-RU" sz="2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>
                        <a:defRPr/>
                      </a:pPr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01280">
                <a:tc rowSpan="3">
                  <a:txBody>
                    <a:bodyPr/>
                    <a:lstStyle/>
                    <a:p>
                      <a:pPr lvl="0">
                        <a:defRPr/>
                      </a:pPr>
                      <a:endParaRPr lang="ru-RU" sz="2400"/>
                    </a:p>
                    <a:p>
                      <a:pPr algn="ctr">
                        <a:defRPr/>
                      </a:pPr>
                      <a:endParaRPr lang="ru-RU" sz="2400"/>
                    </a:p>
                    <a:p>
                      <a:pPr algn="ctr">
                        <a:defRPr/>
                      </a:pPr>
                      <a:r>
                        <a:rPr lang="ru-RU" sz="2400"/>
                        <a:t>«Развитие»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2400"/>
                    </a:p>
                    <a:p>
                      <a:pPr algn="ctr">
                        <a:defRPr/>
                      </a:pPr>
                      <a:endParaRPr lang="ru-RU" sz="2400"/>
                    </a:p>
                    <a:p>
                      <a:pPr algn="ctr">
                        <a:defRPr/>
                      </a:pPr>
                      <a:r>
                        <a:rPr lang="ru-RU" sz="2400"/>
                        <a:t>3-4</a:t>
                      </a:r>
                      <a:r>
                        <a:rPr lang="ru-RU" sz="2400" baseline="0"/>
                        <a:t> года</a:t>
                      </a:r>
                      <a:endParaRPr lang="ru-RU" sz="240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2400"/>
                        <a:t>27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01280">
                <a:tc vMerge="1">
                  <a:txBody>
                    <a:bodyPr/>
                    <a:lstStyle/>
                    <a:p>
                      <a:pPr lvl="0">
                        <a:defRPr/>
                      </a:pPr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vl="0"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2400"/>
                        <a:t>мальчиков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2400"/>
                        <a:t>девочек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01280">
                <a:tc vMerge="1">
                  <a:txBody>
                    <a:bodyPr/>
                    <a:lstStyle/>
                    <a:p>
                      <a:pPr lvl="0">
                        <a:defRPr/>
                      </a:pPr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vl="0"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240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240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0145" y="226017"/>
            <a:ext cx="11716723" cy="1196383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График посещаемости </a:t>
            </a:r>
            <a:r>
              <a:rPr lang="ru-RU" dirty="0" smtClean="0">
                <a:solidFill>
                  <a:srgbClr val="FF0000"/>
                </a:solidFill>
              </a:rPr>
              <a:t>детей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в 2019-2020 </a:t>
            </a:r>
            <a:r>
              <a:rPr lang="ru-RU" dirty="0">
                <a:solidFill>
                  <a:srgbClr val="FF0000"/>
                </a:solidFill>
              </a:rPr>
              <a:t>учебном году</a:t>
            </a: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xmlns="" val="1345992400"/>
              </p:ext>
            </p:extLst>
          </p:nvPr>
        </p:nvGraphicFramePr>
        <p:xfrm>
          <a:off x="535709" y="1708727"/>
          <a:ext cx="8187377" cy="4969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8865325" y="1314994"/>
            <a:ext cx="3091543" cy="35599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2400"/>
              <a:t>Общий % посещаемости-87,8%</a:t>
            </a:r>
          </a:p>
          <a:p>
            <a:pPr lvl="0">
              <a:defRPr/>
            </a:pPr>
            <a:endParaRPr lang="ru-RU" sz="2400"/>
          </a:p>
          <a:p>
            <a:pPr lvl="0">
              <a:defRPr/>
            </a:pPr>
            <a:r>
              <a:rPr lang="ru-RU" sz="2400"/>
              <a:t>Общий % заболеваемости -2%</a:t>
            </a:r>
          </a:p>
          <a:p>
            <a:pPr lvl="0">
              <a:defRPr/>
            </a:pPr>
            <a:endParaRPr lang="ru-RU" sz="2400"/>
          </a:p>
          <a:p>
            <a:pPr lvl="0">
              <a:defRPr/>
            </a:pPr>
            <a:r>
              <a:rPr lang="ru-RU" sz="2400"/>
              <a:t>% заболеваемости на 1 ребенка-0,08%</a:t>
            </a:r>
          </a:p>
          <a:p>
            <a:pPr lvl="0">
              <a:defRPr/>
            </a:pPr>
            <a:endParaRPr lang="ru-RU"/>
          </a:p>
          <a:p>
            <a:pPr lvl="0"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485" y="296093"/>
            <a:ext cx="11752218" cy="1181726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График заболеваемости детей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с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сентября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2019 г. 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по май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2020 г.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учебного года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4036" y="1828799"/>
            <a:ext cx="11438181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ru-RU" sz="2400" dirty="0">
                <a:solidFill>
                  <a:schemeClr val="tx2"/>
                </a:solidFill>
              </a:rPr>
              <a:t> 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  <a:r>
              <a:rPr lang="ru-RU" sz="2800" dirty="0" smtClean="0">
                <a:solidFill>
                  <a:schemeClr val="tx2"/>
                </a:solidFill>
              </a:rPr>
              <a:t> Реализуя </a:t>
            </a:r>
            <a:r>
              <a:rPr lang="ru-RU" sz="2800" dirty="0">
                <a:solidFill>
                  <a:schemeClr val="tx2"/>
                </a:solidFill>
              </a:rPr>
              <a:t>оздоровительную программу ДОУ и анализируя уровень заболеваемости детей, следует отметить, что в начале 2019-2020 учебного года уровень заболеваемости составлял 1,7</a:t>
            </a:r>
            <a:r>
              <a:rPr lang="ru-RU" sz="2800" dirty="0" smtClean="0">
                <a:solidFill>
                  <a:schemeClr val="tx2"/>
                </a:solidFill>
              </a:rPr>
              <a:t>%.   Уже </a:t>
            </a:r>
            <a:r>
              <a:rPr lang="ru-RU" sz="2800" dirty="0">
                <a:solidFill>
                  <a:schemeClr val="tx2"/>
                </a:solidFill>
              </a:rPr>
              <a:t>в октябре 2019 года показатель снизился до 0,3%. И средний </a:t>
            </a:r>
            <a:r>
              <a:rPr lang="ru-RU" sz="2800" dirty="0" smtClean="0">
                <a:solidFill>
                  <a:schemeClr val="tx2"/>
                </a:solidFill>
              </a:rPr>
              <a:t>показатель составил </a:t>
            </a:r>
            <a:r>
              <a:rPr lang="ru-RU" sz="2800" dirty="0">
                <a:solidFill>
                  <a:schemeClr val="tx2"/>
                </a:solidFill>
              </a:rPr>
              <a:t>2%. </a:t>
            </a:r>
            <a:endParaRPr lang="ru-RU" sz="2800" dirty="0" smtClean="0">
              <a:solidFill>
                <a:schemeClr val="tx2"/>
              </a:solidFill>
            </a:endParaRPr>
          </a:p>
          <a:p>
            <a:pPr algn="just">
              <a:defRPr/>
            </a:pPr>
            <a:r>
              <a:rPr lang="ru-RU" sz="2800" dirty="0">
                <a:solidFill>
                  <a:schemeClr val="tx2"/>
                </a:solidFill>
              </a:rPr>
              <a:t> </a:t>
            </a:r>
            <a:r>
              <a:rPr lang="ru-RU" sz="2800" dirty="0" smtClean="0">
                <a:solidFill>
                  <a:schemeClr val="tx2"/>
                </a:solidFill>
              </a:rPr>
              <a:t>  Таким </a:t>
            </a:r>
            <a:r>
              <a:rPr lang="ru-RU" sz="2800" dirty="0">
                <a:solidFill>
                  <a:schemeClr val="tx2"/>
                </a:solidFill>
              </a:rPr>
              <a:t>образом, благодаря </a:t>
            </a:r>
            <a:r>
              <a:rPr lang="ru-RU" sz="2800" dirty="0" smtClean="0">
                <a:solidFill>
                  <a:schemeClr val="tx2"/>
                </a:solidFill>
              </a:rPr>
              <a:t>применению </a:t>
            </a:r>
            <a:r>
              <a:rPr lang="ru-RU" sz="2800" dirty="0" err="1">
                <a:solidFill>
                  <a:schemeClr val="tx2"/>
                </a:solidFill>
              </a:rPr>
              <a:t>здоровьесберегающих</a:t>
            </a:r>
            <a:r>
              <a:rPr lang="ru-RU" sz="2800" dirty="0">
                <a:solidFill>
                  <a:schemeClr val="tx2"/>
                </a:solidFill>
              </a:rPr>
              <a:t> технологий, </a:t>
            </a:r>
            <a:r>
              <a:rPr lang="ru-RU" sz="2800" dirty="0" smtClean="0">
                <a:solidFill>
                  <a:schemeClr val="tx2"/>
                </a:solidFill>
              </a:rPr>
              <a:t>направленных </a:t>
            </a:r>
            <a:r>
              <a:rPr lang="ru-RU" sz="2800" dirty="0">
                <a:solidFill>
                  <a:schemeClr val="tx2"/>
                </a:solidFill>
              </a:rPr>
              <a:t>на сохранение здоровья воспитанников, прослеживается положительная динамика в уровне заболеваемости детей.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7184" y="63377"/>
            <a:ext cx="11267102" cy="84516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Результаты работы по направлениям деятельности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в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соответствии с годовым планом работы ДОУ на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2019-2020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учебный год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17368738"/>
              </p:ext>
            </p:extLst>
          </p:nvPr>
        </p:nvGraphicFramePr>
        <p:xfrm>
          <a:off x="149087" y="1053738"/>
          <a:ext cx="11907077" cy="56024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399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2478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0452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66056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600" dirty="0" smtClean="0"/>
                        <a:t>Направления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dirty="0" smtClean="0"/>
                        <a:t>деятельности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600"/>
                        <a:t>Мероприятия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600"/>
                        <a:t>Результат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29638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800"/>
                    </a:p>
                    <a:p>
                      <a:pPr algn="ctr">
                        <a:defRPr/>
                      </a:pPr>
                      <a:endParaRPr lang="ru-RU" sz="1800"/>
                    </a:p>
                    <a:p>
                      <a:pPr algn="ctr">
                        <a:defRPr/>
                      </a:pPr>
                      <a:r>
                        <a:rPr lang="ru-RU" sz="1800"/>
                        <a:t>Физическое развитие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171450" marR="0" indent="-171450" algn="l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Char char="-"/>
                        <a:defRPr/>
                      </a:pPr>
                      <a:endParaRPr lang="ru-RU" sz="1200" baseline="0" dirty="0"/>
                    </a:p>
                    <a:p>
                      <a:pPr marL="171450" marR="0" indent="-171450" algn="l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Char char="-"/>
                        <a:defRPr/>
                      </a:pPr>
                      <a:endParaRPr lang="ru-RU" sz="1200" baseline="0" dirty="0"/>
                    </a:p>
                    <a:p>
                      <a:pPr marL="171450" marR="0" indent="-171450" algn="l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Char char="-"/>
                        <a:defRPr/>
                      </a:pPr>
                      <a:endParaRPr lang="ru-RU" sz="1400" baseline="0" dirty="0"/>
                    </a:p>
                    <a:p>
                      <a:pPr marL="171450" marR="0" indent="-171450" algn="l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Char char="-"/>
                        <a:defRPr/>
                      </a:pPr>
                      <a:r>
                        <a:rPr lang="ru-RU" sz="2000" baseline="0" dirty="0"/>
                        <a:t>совместные мероприятия с родителями и детьми</a:t>
                      </a:r>
                    </a:p>
                    <a:p>
                      <a:pPr marL="0" marR="0" indent="0" algn="l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endParaRPr lang="ru-RU" sz="2000" baseline="0" dirty="0"/>
                    </a:p>
                    <a:p>
                      <a:pPr marL="171450" marR="0" indent="-171450" algn="l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Char char="-"/>
                        <a:defRPr/>
                      </a:pPr>
                      <a:r>
                        <a:rPr lang="ru-RU" sz="2000" baseline="0" dirty="0"/>
                        <a:t>консультации, памятки и стендовая информация по данному направлению</a:t>
                      </a:r>
                    </a:p>
                    <a:p>
                      <a:pPr marL="0" marR="0" indent="0" algn="l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endParaRPr lang="ru-RU" sz="2000" baseline="0" dirty="0"/>
                    </a:p>
                    <a:p>
                      <a:pPr marL="171450" marR="0" indent="-171450" algn="l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Char char="-"/>
                        <a:defRPr/>
                      </a:pPr>
                      <a:r>
                        <a:rPr lang="ru-RU" sz="2000" baseline="0" dirty="0"/>
                        <a:t>взаимодействие со специалистами при планировании индивидуальной работы</a:t>
                      </a:r>
                    </a:p>
                    <a:p>
                      <a:pPr marL="0" marR="0" indent="0" algn="l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endParaRPr lang="ru-RU" sz="2000" baseline="0" dirty="0"/>
                    </a:p>
                    <a:p>
                      <a:pPr marL="171450" marR="0" indent="-171450" algn="l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Char char="-"/>
                        <a:defRPr/>
                      </a:pPr>
                      <a:r>
                        <a:rPr lang="ru-RU" sz="2000" baseline="0" dirty="0"/>
                        <a:t> соответствующая образовательная деятельность</a:t>
                      </a:r>
                    </a:p>
                    <a:p>
                      <a:pPr marL="0" marR="0" indent="0" algn="l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endParaRPr lang="ru-RU" sz="2000" baseline="0" dirty="0"/>
                    </a:p>
                    <a:p>
                      <a:pPr marL="171450" marR="0" indent="-171450" algn="l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Char char="-"/>
                        <a:defRPr/>
                      </a:pPr>
                      <a:r>
                        <a:rPr lang="ru-RU" sz="2000" baseline="0" dirty="0"/>
                        <a:t> насыщение РППС</a:t>
                      </a:r>
                    </a:p>
                    <a:p>
                      <a:pPr lvl="0">
                        <a:defRPr/>
                      </a:pP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defRPr/>
                      </a:pPr>
                      <a:r>
                        <a:rPr lang="ru-RU" sz="1600" dirty="0"/>
                        <a:t>По</a:t>
                      </a:r>
                      <a:r>
                        <a:rPr lang="ru-RU" sz="1600" baseline="0" dirty="0"/>
                        <a:t> результатам диагностики на начало и конец учебного </a:t>
                      </a:r>
                      <a:r>
                        <a:rPr lang="ru-RU" sz="1600" baseline="0" dirty="0" smtClean="0"/>
                        <a:t>года показатель </a:t>
                      </a:r>
                      <a:r>
                        <a:rPr lang="ru-RU" sz="1600" baseline="0" dirty="0"/>
                        <a:t>по образовательной области «Физическое развитие» </a:t>
                      </a:r>
                      <a:r>
                        <a:rPr lang="ru-RU" sz="1600" baseline="0" dirty="0" smtClean="0"/>
                        <a:t>был на высоком уровне</a:t>
                      </a:r>
                      <a:endParaRPr lang="ru-RU" sz="16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35551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800"/>
                    </a:p>
                    <a:p>
                      <a:pPr algn="ctr">
                        <a:defRPr/>
                      </a:pPr>
                      <a:endParaRPr lang="ru-RU" sz="1800"/>
                    </a:p>
                    <a:p>
                      <a:pPr algn="ctr">
                        <a:defRPr/>
                      </a:pPr>
                      <a:r>
                        <a:rPr lang="ru-RU" sz="1800"/>
                        <a:t>Социально-коммуникативное развитие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vl="0">
                        <a:defRPr/>
                      </a:pPr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ru-RU" sz="1600" b="0" i="0" u="none" strike="noStrike" kern="1200" cap="none" spc="0" normalizeH="0" baseline="0" dirty="0"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По результатам диагностики на начало и конец учебного </a:t>
                      </a:r>
                      <a:r>
                        <a:rPr kumimoji="0" lang="ru-RU" sz="1600" b="0" i="0" u="none" strike="noStrike" kern="1200" cap="none" spc="0" normalizeH="0" baseline="0" dirty="0" smtClean="0"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года </a:t>
                      </a:r>
                      <a:r>
                        <a:rPr kumimoji="0" lang="ru-RU" sz="1600" b="0" i="0" u="none" strike="noStrike" kern="1200" cap="none" spc="0" normalizeH="0" baseline="0" dirty="0"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показатель по образовательной области «Социально-коммуникативное  развитие» </a:t>
                      </a:r>
                      <a:r>
                        <a:rPr kumimoji="0" lang="ru-RU" sz="1600" b="0" i="0" u="none" strike="noStrike" kern="1200" cap="none" spc="0" normalizeH="0" baseline="0" dirty="0" smtClean="0"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поднялся. Большее количество детей вышли на высокий уровень развития</a:t>
                      </a:r>
                      <a:endParaRPr kumimoji="0" lang="ru-RU" sz="1600" b="0" i="0" u="none" strike="noStrike" kern="1200" cap="none" spc="0" normalizeH="0" baseline="0" dirty="0">
                        <a:solidFill>
                          <a:prstClr val="black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758098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800" dirty="0"/>
                    </a:p>
                    <a:p>
                      <a:pPr algn="ctr">
                        <a:defRPr/>
                      </a:pPr>
                      <a:endParaRPr lang="ru-RU" sz="1800" dirty="0"/>
                    </a:p>
                    <a:p>
                      <a:pPr algn="ctr">
                        <a:defRPr/>
                      </a:pPr>
                      <a:endParaRPr lang="ru-RU" sz="1800" dirty="0"/>
                    </a:p>
                    <a:p>
                      <a:pPr algn="ctr">
                        <a:defRPr/>
                      </a:pPr>
                      <a:r>
                        <a:rPr lang="ru-RU" sz="1800" dirty="0"/>
                        <a:t>Речевое развитие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vl="0">
                        <a:defRPr/>
                      </a:pPr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ru-RU" sz="1600" dirty="0"/>
                        <a:t>По</a:t>
                      </a:r>
                      <a:r>
                        <a:rPr lang="ru-RU" sz="1600" baseline="0" dirty="0"/>
                        <a:t> результатам диагностики на начало и конец учебного </a:t>
                      </a:r>
                      <a:r>
                        <a:rPr lang="ru-RU" sz="1600" baseline="0" dirty="0" smtClean="0"/>
                        <a:t>года показатель </a:t>
                      </a:r>
                      <a:r>
                        <a:rPr lang="ru-RU" sz="1600" baseline="0" dirty="0"/>
                        <a:t>по образовательной области «Речевое развитие» </a:t>
                      </a:r>
                      <a:r>
                        <a:rPr lang="ru-RU" sz="1600" baseline="0" dirty="0" smtClean="0"/>
                        <a:t>также увеличился, но не стал высоким.</a:t>
                      </a:r>
                      <a:endParaRPr lang="ru-RU" sz="16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5667" y="0"/>
            <a:ext cx="10654347" cy="150706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Уровень освоения ООП</a:t>
            </a:r>
            <a:br>
              <a:rPr lang="ru-RU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(по результатам мониторинга)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878420651"/>
              </p:ext>
            </p:extLst>
          </p:nvPr>
        </p:nvGraphicFramePr>
        <p:xfrm>
          <a:off x="301133" y="1580323"/>
          <a:ext cx="11553015" cy="46944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95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8221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212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94421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Направление деятельности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Мероприятия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Результат</a:t>
                      </a:r>
                    </a:p>
                    <a:p>
                      <a:pPr algn="ctr"/>
                      <a:r>
                        <a:rPr lang="ru-RU" sz="1600" dirty="0" smtClean="0"/>
                        <a:t>(данные мониторинга)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1781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Физическое развитие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171450" indent="-171450" algn="l">
                        <a:spcAft>
                          <a:spcPts val="600"/>
                        </a:spcAft>
                        <a:buFontTx/>
                        <a:buChar char="-"/>
                      </a:pPr>
                      <a:r>
                        <a:rPr lang="ru-RU" sz="2000" dirty="0" smtClean="0"/>
                        <a:t>Организация</a:t>
                      </a:r>
                      <a:r>
                        <a:rPr lang="ru-RU" sz="2000" baseline="0" dirty="0" smtClean="0"/>
                        <a:t> образовательной деятельности;</a:t>
                      </a:r>
                    </a:p>
                    <a:p>
                      <a:pPr marL="171450" indent="-171450" algn="l">
                        <a:spcAft>
                          <a:spcPts val="600"/>
                        </a:spcAft>
                        <a:buFontTx/>
                        <a:buChar char="-"/>
                      </a:pPr>
                      <a:r>
                        <a:rPr lang="ru-RU" sz="2000" baseline="0" dirty="0" smtClean="0"/>
                        <a:t>Создание необходимой РППС;</a:t>
                      </a:r>
                    </a:p>
                    <a:p>
                      <a:pPr marL="171450" indent="-171450" algn="l">
                        <a:spcAft>
                          <a:spcPts val="600"/>
                        </a:spcAft>
                        <a:buFontTx/>
                        <a:buChar char="-"/>
                      </a:pPr>
                      <a:r>
                        <a:rPr lang="ru-RU" sz="2000" baseline="0" dirty="0" smtClean="0"/>
                        <a:t>Организация индивидуальной работы с детьми;</a:t>
                      </a:r>
                    </a:p>
                    <a:p>
                      <a:pPr marL="171450" indent="-171450" algn="l">
                        <a:spcAft>
                          <a:spcPts val="600"/>
                        </a:spcAft>
                        <a:buFontTx/>
                        <a:buChar char="-"/>
                      </a:pPr>
                      <a:r>
                        <a:rPr lang="ru-RU" sz="2000" baseline="0" dirty="0" smtClean="0"/>
                        <a:t>Взаимодействие со специалистами;</a:t>
                      </a:r>
                    </a:p>
                    <a:p>
                      <a:pPr marL="171450" indent="-171450" algn="l">
                        <a:spcAft>
                          <a:spcPts val="600"/>
                        </a:spcAft>
                        <a:buFontTx/>
                        <a:buChar char="-"/>
                      </a:pPr>
                      <a:r>
                        <a:rPr lang="ru-RU" sz="2000" baseline="0" dirty="0" smtClean="0"/>
                        <a:t>Организация работы с родителями (стендовая информация, памятки, консультации, родительские собрания, индивидуальные беседы, совместные мероприятия).</a:t>
                      </a:r>
                    </a:p>
                    <a:p>
                      <a:pPr marL="171450" indent="-171450" algn="ctr">
                        <a:buFontTx/>
                        <a:buChar char="-"/>
                      </a:pPr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aseline="0" dirty="0" smtClean="0"/>
                        <a:t>2..7-2.9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97105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Социально-коммуникативное развитие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1.8-1.9</a:t>
                      </a:r>
                      <a:endParaRPr lang="ru-RU" sz="1400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97105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Познавательное развитие</a:t>
                      </a:r>
                      <a:endParaRPr lang="ru-RU" sz="1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baseline="0" dirty="0" smtClean="0"/>
                        <a:t>2- 2.3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97105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Речевое развитие</a:t>
                      </a:r>
                      <a:endParaRPr lang="ru-RU" sz="1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/>
                        <a:t>1.9-2.5</a:t>
                      </a:r>
                      <a:endParaRPr lang="ru-RU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97105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Художественно-эстетическое развитие</a:t>
                      </a:r>
                      <a:endParaRPr lang="ru-RU" sz="1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1.9-2.3</a:t>
                      </a:r>
                      <a:endParaRPr lang="ru-RU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9673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1585" y="414672"/>
            <a:ext cx="8744273" cy="1038889"/>
          </a:xfrm>
        </p:spPr>
        <p:txBody>
          <a:bodyPr/>
          <a:lstStyle/>
          <a:p>
            <a:pPr algn="ctr">
              <a:defRPr/>
            </a:pPr>
            <a:r>
              <a:rPr lang="ru-RU"/>
              <a:t>Работа с родителями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212" y="1795108"/>
            <a:ext cx="11762072" cy="4814697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ru-RU" dirty="0"/>
              <a:t>В </a:t>
            </a:r>
            <a:r>
              <a:rPr lang="ru-RU" dirty="0" smtClean="0"/>
              <a:t>течение 2019-2020 </a:t>
            </a:r>
            <a:r>
              <a:rPr lang="ru-RU" dirty="0"/>
              <a:t>учебного года была организована </a:t>
            </a:r>
            <a:endParaRPr lang="ru-RU" dirty="0" smtClean="0"/>
          </a:p>
          <a:p>
            <a:pPr marL="0" indent="0" algn="ctr">
              <a:buNone/>
              <a:defRPr/>
            </a:pPr>
            <a:r>
              <a:rPr lang="ru-RU" dirty="0" smtClean="0"/>
              <a:t>следующая</a:t>
            </a:r>
            <a:r>
              <a:rPr lang="en-US" dirty="0" smtClean="0"/>
              <a:t> </a:t>
            </a:r>
            <a:r>
              <a:rPr lang="ru-RU" dirty="0"/>
              <a:t>работа с родителями</a:t>
            </a:r>
            <a:r>
              <a:rPr lang="en-US" dirty="0"/>
              <a:t>:</a:t>
            </a:r>
          </a:p>
          <a:p>
            <a:pPr>
              <a:buFontTx/>
              <a:buChar char="-"/>
              <a:defRPr/>
            </a:pPr>
            <a:r>
              <a:rPr lang="ru-RU" dirty="0"/>
              <a:t>стендовая информация (от педагогов и специалистов</a:t>
            </a:r>
            <a:r>
              <a:rPr lang="ru-RU" dirty="0" smtClean="0"/>
              <a:t>);</a:t>
            </a:r>
            <a:endParaRPr lang="ru-RU" dirty="0"/>
          </a:p>
          <a:p>
            <a:pPr>
              <a:buFontTx/>
              <a:buChar char="-"/>
              <a:defRPr/>
            </a:pPr>
            <a:r>
              <a:rPr lang="ru-RU" dirty="0"/>
              <a:t>родительские собрания</a:t>
            </a:r>
            <a:r>
              <a:rPr lang="en-US" dirty="0"/>
              <a:t>: </a:t>
            </a:r>
            <a:r>
              <a:rPr lang="ru-RU" dirty="0"/>
              <a:t>«</a:t>
            </a:r>
            <a:r>
              <a:rPr lang="ru-RU" altLang="en-US" dirty="0"/>
              <a:t>Капризы и упрямства</a:t>
            </a:r>
            <a:r>
              <a:rPr lang="ru-RU" dirty="0"/>
              <a:t>»</a:t>
            </a:r>
            <a:r>
              <a:rPr lang="en-US" altLang="ru-RU" dirty="0"/>
              <a:t>,</a:t>
            </a:r>
            <a:r>
              <a:rPr lang="ru-RU" altLang="en-US" dirty="0"/>
              <a:t> </a:t>
            </a:r>
            <a:r>
              <a:rPr lang="ru-RU" dirty="0"/>
              <a:t>«</a:t>
            </a:r>
            <a:r>
              <a:rPr lang="ru-RU" altLang="en-US" dirty="0"/>
              <a:t>Развитие коммуникативных навыков у детей дошкольного возраста</a:t>
            </a:r>
            <a:r>
              <a:rPr lang="ru-RU" dirty="0" smtClean="0"/>
              <a:t>»;</a:t>
            </a:r>
            <a:endParaRPr lang="ru-RU" dirty="0"/>
          </a:p>
          <a:p>
            <a:pPr>
              <a:buFontTx/>
              <a:buChar char="-"/>
              <a:defRPr/>
            </a:pPr>
            <a:r>
              <a:rPr lang="ru-RU" dirty="0"/>
              <a:t> индивидуальные беседы</a:t>
            </a:r>
            <a:r>
              <a:rPr lang="en-US" altLang="ru-RU" dirty="0"/>
              <a:t> </a:t>
            </a:r>
            <a:r>
              <a:rPr lang="ru-RU" altLang="en-US" dirty="0"/>
              <a:t>с родителями воспитанников по их </a:t>
            </a:r>
            <a:r>
              <a:rPr lang="ru-RU" altLang="en-US" dirty="0" smtClean="0"/>
              <a:t>запросам;</a:t>
            </a:r>
            <a:endParaRPr lang="ru-RU" altLang="en-US" dirty="0"/>
          </a:p>
          <a:p>
            <a:pPr>
              <a:buFontTx/>
              <a:buChar char="-"/>
              <a:defRPr/>
            </a:pPr>
            <a:r>
              <a:rPr lang="ru-RU" dirty="0"/>
              <a:t>совместные мероприятия («</a:t>
            </a:r>
            <a:r>
              <a:rPr lang="ru-RU" altLang="en-US" dirty="0"/>
              <a:t>Осенний праздник</a:t>
            </a:r>
            <a:r>
              <a:rPr lang="ru-RU" dirty="0"/>
              <a:t>», «Новогодний утренник»</a:t>
            </a:r>
            <a:r>
              <a:rPr lang="en-US" altLang="ru-RU" dirty="0"/>
              <a:t>,</a:t>
            </a:r>
            <a:r>
              <a:rPr lang="ru-RU" altLang="en-US" dirty="0"/>
              <a:t> </a:t>
            </a:r>
            <a:r>
              <a:rPr lang="ru-RU" altLang="en-US" dirty="0" smtClean="0"/>
              <a:t>«Праздник </a:t>
            </a:r>
            <a:r>
              <a:rPr lang="ru-RU" altLang="en-US" dirty="0"/>
              <a:t>мам </a:t>
            </a:r>
            <a:r>
              <a:rPr lang="ru-RU" altLang="en-US" dirty="0" smtClean="0"/>
              <a:t>и бабушек - </a:t>
            </a:r>
            <a:r>
              <a:rPr lang="en-US" altLang="ru-RU" dirty="0" smtClean="0"/>
              <a:t>8</a:t>
            </a:r>
            <a:r>
              <a:rPr lang="ru-RU" altLang="en-US" dirty="0" smtClean="0"/>
              <a:t> Марта»;</a:t>
            </a:r>
            <a:endParaRPr lang="ru-RU" altLang="en-US" dirty="0"/>
          </a:p>
          <a:p>
            <a:pPr>
              <a:buFontTx/>
              <a:buChar char="-"/>
              <a:defRPr/>
            </a:pPr>
            <a:r>
              <a:rPr lang="ru-RU" dirty="0"/>
              <a:t>памятки, консультации</a:t>
            </a:r>
            <a:r>
              <a:rPr lang="ru-RU" altLang="en-US" dirty="0"/>
              <a:t> для родителей</a:t>
            </a:r>
            <a:r>
              <a:rPr lang="ru-RU" dirty="0"/>
              <a:t> (в соответствии с лексическими темами</a:t>
            </a:r>
            <a:r>
              <a:rPr lang="ru-RU" dirty="0" smtClean="0"/>
              <a:t>).</a:t>
            </a:r>
            <a:endParaRPr lang="ru-RU" dirty="0"/>
          </a:p>
          <a:p>
            <a:pPr>
              <a:buFontTx/>
              <a:buChar char="-"/>
              <a:defRPr/>
            </a:pPr>
            <a:endParaRPr lang="ru-RU" dirty="0"/>
          </a:p>
          <a:p>
            <a:pPr>
              <a:buFontTx/>
              <a:buChar char="-"/>
              <a:defRPr/>
            </a:pPr>
            <a:endParaRPr lang="en-US" dirty="0"/>
          </a:p>
          <a:p>
            <a:pPr lvl="0">
              <a:defRPr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00446" y="219167"/>
            <a:ext cx="2989150" cy="1201685"/>
          </a:xfrm>
        </p:spPr>
        <p:txBody>
          <a:bodyPr>
            <a:normAutofit fontScale="90000"/>
          </a:bodyPr>
          <a:lstStyle/>
          <a:p>
            <a:pPr lvl="0">
              <a:defRPr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Наши достижения</a:t>
            </a:r>
          </a:p>
        </p:txBody>
      </p:sp>
      <p:pic>
        <p:nvPicPr>
          <p:cNvPr id="14" name="Рисунок 13" descr="2753b5b0af35e7d948131b72e9df3332.jpg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9647583" y="478630"/>
            <a:ext cx="2358888" cy="2135615"/>
          </a:xfrm>
          <a:prstGeom prst="rect">
            <a:avLst/>
          </a:prstGeom>
        </p:spPr>
      </p:pic>
      <p:pic>
        <p:nvPicPr>
          <p:cNvPr id="15" name="Рисунок 14" descr="146784.jpeg"/>
          <p:cNvPicPr>
            <a:picLocks noChangeAspect="1"/>
          </p:cNvPicPr>
          <p:nvPr/>
        </p:nvPicPr>
        <p:blipFill rotWithShape="1">
          <a:blip r:embed="rId4"/>
          <a:stretch>
            <a:fillRect/>
          </a:stretch>
        </p:blipFill>
        <p:spPr>
          <a:xfrm>
            <a:off x="7580586" y="543339"/>
            <a:ext cx="2027240" cy="2548435"/>
          </a:xfrm>
          <a:prstGeom prst="rect">
            <a:avLst/>
          </a:prstGeom>
        </p:spPr>
      </p:pic>
      <p:pic>
        <p:nvPicPr>
          <p:cNvPr id="16" name="Рисунок 15" descr="146788.jpeg"/>
          <p:cNvPicPr>
            <a:picLocks noChangeAspect="1"/>
          </p:cNvPicPr>
          <p:nvPr/>
        </p:nvPicPr>
        <p:blipFill rotWithShape="1">
          <a:blip r:embed="rId5"/>
          <a:stretch>
            <a:fillRect/>
          </a:stretch>
        </p:blipFill>
        <p:spPr>
          <a:xfrm>
            <a:off x="9868221" y="3432141"/>
            <a:ext cx="2138250" cy="3022865"/>
          </a:xfrm>
          <a:prstGeom prst="rect">
            <a:avLst/>
          </a:prstGeom>
        </p:spPr>
      </p:pic>
      <p:pic>
        <p:nvPicPr>
          <p:cNvPr id="17" name="Рисунок 16" descr="146792.jpeg"/>
          <p:cNvPicPr>
            <a:picLocks noChangeAspect="1"/>
          </p:cNvPicPr>
          <p:nvPr/>
        </p:nvPicPr>
        <p:blipFill rotWithShape="1">
          <a:blip r:embed="rId6"/>
          <a:stretch>
            <a:fillRect/>
          </a:stretch>
        </p:blipFill>
        <p:spPr>
          <a:xfrm>
            <a:off x="7529272" y="3123028"/>
            <a:ext cx="2233707" cy="3523957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 rotWithShape="1">
          <a:blip r:embed="rId7" cstate="email"/>
          <a:stretch>
            <a:fillRect/>
          </a:stretch>
        </p:blipFill>
        <p:spPr>
          <a:xfrm rot="5450341">
            <a:off x="628180" y="1970189"/>
            <a:ext cx="1866313" cy="2566729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 rotWithShape="1">
          <a:blip r:embed="rId8" cstate="email"/>
          <a:stretch>
            <a:fillRect/>
          </a:stretch>
        </p:blipFill>
        <p:spPr>
          <a:xfrm rot="5401596">
            <a:off x="5339217" y="1782480"/>
            <a:ext cx="1886865" cy="2594994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9" cstate="email"/>
          <a:stretch>
            <a:fillRect/>
          </a:stretch>
        </p:blipFill>
        <p:spPr>
          <a:xfrm>
            <a:off x="5695021" y="4024012"/>
            <a:ext cx="1951483" cy="2683863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 rotWithShape="1">
          <a:blip r:embed="rId10" cstate="email"/>
          <a:stretch>
            <a:fillRect/>
          </a:stretch>
        </p:blipFill>
        <p:spPr>
          <a:xfrm>
            <a:off x="3470162" y="4024012"/>
            <a:ext cx="1959108" cy="2694350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 rotWithShape="1">
          <a:blip r:embed="rId11" cstate="email"/>
          <a:stretch>
            <a:fillRect/>
          </a:stretch>
        </p:blipFill>
        <p:spPr>
          <a:xfrm>
            <a:off x="3148720" y="1527412"/>
            <a:ext cx="1796236" cy="2470353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 rotWithShape="1">
          <a:blip r:embed="rId12" cstate="email"/>
          <a:stretch>
            <a:fillRect/>
          </a:stretch>
        </p:blipFill>
        <p:spPr>
          <a:xfrm rot="5430033">
            <a:off x="723238" y="-129615"/>
            <a:ext cx="1919984" cy="264054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8066" y="4420644"/>
            <a:ext cx="2712667" cy="193332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06255" y="83211"/>
            <a:ext cx="7206988" cy="57257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Жизнь в детском саду</a:t>
            </a:r>
            <a:endParaRPr lang="ru-RU" sz="4000" dirty="0"/>
          </a:p>
        </p:txBody>
      </p:sp>
      <p:pic>
        <p:nvPicPr>
          <p:cNvPr id="9" name="Рисунок 8" descr="20191230_092114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142860" y="3670853"/>
            <a:ext cx="3864414" cy="2898309"/>
          </a:xfrm>
          <a:prstGeom prst="rect">
            <a:avLst/>
          </a:prstGeom>
        </p:spPr>
      </p:pic>
      <p:pic>
        <p:nvPicPr>
          <p:cNvPr id="10" name="Рисунок 9" descr="20191230_092114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5400000">
            <a:off x="8809839" y="623197"/>
            <a:ext cx="3412199" cy="2559150"/>
          </a:xfrm>
          <a:prstGeom prst="rect">
            <a:avLst/>
          </a:prstGeom>
        </p:spPr>
      </p:pic>
      <p:pic>
        <p:nvPicPr>
          <p:cNvPr id="11" name="Рисунок 10" descr="20190903_111707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5380" y="554183"/>
            <a:ext cx="3625474" cy="271910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42775" y="717763"/>
            <a:ext cx="3701685" cy="2776264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1544" y="3402595"/>
            <a:ext cx="2484557" cy="3312742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93317" y="3687417"/>
            <a:ext cx="3842327" cy="2881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4161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MS PGothic"/>
        <a:font script="Hang" typeface="HY중고딕"/>
        <a:font script="Hans" typeface="隶书"/>
        <a:font script="Hant" typeface="Microsoft JhengHei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SimSun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MS PGothic"/>
        <a:font script="Hang" typeface="Malgun Gothic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MS PGothic"/>
        <a:font script="Hang" typeface="Malgun Gothic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470</Words>
  <Application>Microsoft Office PowerPoint</Application>
  <PresentationFormat>Произвольный</PresentationFormat>
  <Paragraphs>118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Анализ образовательной деятельности группы за 2019-2020 учебный год</vt:lpstr>
      <vt:lpstr>Характеристика группы</vt:lpstr>
      <vt:lpstr>График посещаемости детей  в 2019-2020 учебном году</vt:lpstr>
      <vt:lpstr>График заболеваемости детей  с сентября 2019 г.  по май 2020 г. учебного года</vt:lpstr>
      <vt:lpstr>Результаты работы по направлениям деятельности  в соответствии с годовым планом работы ДОУ на 2019-2020 учебный год</vt:lpstr>
      <vt:lpstr>Уровень освоения ООП (по результатам мониторинга)</vt:lpstr>
      <vt:lpstr>Работа с родителями</vt:lpstr>
      <vt:lpstr>Наши достижения</vt:lpstr>
      <vt:lpstr>Жизнь в детском саду</vt:lpstr>
      <vt:lpstr>Слайд 10</vt:lpstr>
      <vt:lpstr>Темы по самообразованию</vt:lpstr>
      <vt:lpstr>Спасибо за внимание!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деятельности группы за  2016-2017 учебный год.</dc:title>
  <dc:creator>Пользователь Windows</dc:creator>
  <cp:lastModifiedBy>ELENA</cp:lastModifiedBy>
  <cp:revision>98</cp:revision>
  <dcterms:created xsi:type="dcterms:W3CDTF">2017-05-10T14:24:51Z</dcterms:created>
  <dcterms:modified xsi:type="dcterms:W3CDTF">2020-09-15T18:12:40Z</dcterms:modified>
  <cp:version>0906.0100.01</cp:version>
</cp:coreProperties>
</file>