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68" r:id="rId4"/>
    <p:sldId id="269" r:id="rId5"/>
    <p:sldId id="260" r:id="rId6"/>
    <p:sldId id="261" r:id="rId7"/>
    <p:sldId id="270" r:id="rId8"/>
    <p:sldId id="262" r:id="rId9"/>
    <p:sldId id="283" r:id="rId10"/>
    <p:sldId id="284" r:id="rId11"/>
    <p:sldId id="263" r:id="rId12"/>
    <p:sldId id="271" r:id="rId13"/>
    <p:sldId id="272" r:id="rId14"/>
    <p:sldId id="277" r:id="rId15"/>
    <p:sldId id="264" r:id="rId16"/>
    <p:sldId id="280" r:id="rId17"/>
    <p:sldId id="281" r:id="rId18"/>
    <p:sldId id="282" r:id="rId19"/>
    <p:sldId id="274" r:id="rId20"/>
    <p:sldId id="276" r:id="rId21"/>
    <p:sldId id="266" r:id="rId22"/>
  </p:sldIdLst>
  <p:sldSz cx="9144000" cy="6858000" type="screen4x3"/>
  <p:notesSz cx="6858000" cy="9144000"/>
  <p:custDataLst>
    <p:tags r:id="rId23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4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/>
              <a:t>Результаты</a:t>
            </a:r>
            <a:r>
              <a:rPr lang="ru-RU" baseline="0"/>
              <a:t> мониторинга посещаемости</a:t>
            </a:r>
            <a:endParaRPr lang="ru-RU"/>
          </a:p>
        </c:rich>
      </c:tx>
      <c:layout/>
    </c:title>
    <c:view3D>
      <c:rAngAx val="1"/>
    </c:view3D>
    <c:plotArea>
      <c:layout/>
      <c:bar3DChart>
        <c:barDir val="col"/>
        <c:grouping val="stacked"/>
        <c:ser>
          <c:idx val="0"/>
          <c:order val="0"/>
          <c:invertIfNegative val="1"/>
          <c:cat>
            <c:numRef>
              <c:f>Лист1!$E$5:$E$11</c:f>
              <c:numCache>
                <c:formatCode>mmm/yy</c:formatCode>
                <c:ptCount val="7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</c:numCache>
            </c:numRef>
          </c:cat>
          <c:val>
            <c:numRef>
              <c:f>Лист1!$F$5:$F$11</c:f>
              <c:numCache>
                <c:formatCode>0.00%</c:formatCode>
                <c:ptCount val="7"/>
                <c:pt idx="0">
                  <c:v>0.72000000000000042</c:v>
                </c:pt>
                <c:pt idx="1">
                  <c:v>0.77000000000000046</c:v>
                </c:pt>
                <c:pt idx="2">
                  <c:v>0.62000000000000044</c:v>
                </c:pt>
                <c:pt idx="3">
                  <c:v>0.73200000000000043</c:v>
                </c:pt>
                <c:pt idx="4">
                  <c:v>0.71700000000000041</c:v>
                </c:pt>
                <c:pt idx="5">
                  <c:v>0.69200000000000039</c:v>
                </c:pt>
                <c:pt idx="6">
                  <c:v>0.6670000000000007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B6-4021-B62E-1F4B28E2F7FC}"/>
            </c:ext>
          </c:extLst>
        </c:ser>
        <c:gapWidth val="55"/>
        <c:gapDepth val="55"/>
        <c:shape val="box"/>
        <c:axId val="40687488"/>
        <c:axId val="40689024"/>
        <c:axId val="0"/>
      </c:bar3DChart>
      <c:dateAx>
        <c:axId val="40687488"/>
        <c:scaling>
          <c:orientation val="minMax"/>
        </c:scaling>
        <c:axPos val="b"/>
        <c:numFmt formatCode="mmm/yy" sourceLinked="1"/>
        <c:majorTickMark val="none"/>
        <c:tickLblPos val="nextTo"/>
        <c:crossAx val="40689024"/>
        <c:crosses val="autoZero"/>
        <c:lblOffset val="100"/>
        <c:baseTimeUnit val="months"/>
      </c:dateAx>
      <c:valAx>
        <c:axId val="40689024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crossAx val="40687488"/>
        <c:crosses val="autoZero"/>
        <c:crossBetween val="between"/>
      </c:valAx>
    </c:plotArea>
    <c:legend>
      <c:legendPos val="r"/>
      <c:layout/>
    </c:legend>
    <c:plotVisOnly val="1"/>
    <c:dispBlanksAs val="gap"/>
    <c:showDLblsOverMax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8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stacked"/>
        <c:ser>
          <c:idx val="0"/>
          <c:order val="0"/>
          <c:invertIfNegative val="1"/>
          <c:cat>
            <c:numRef>
              <c:f>Лист1!$C$16:$C$22</c:f>
              <c:numCache>
                <c:formatCode>mmm/yy</c:formatCode>
                <c:ptCount val="7"/>
                <c:pt idx="0">
                  <c:v>43709</c:v>
                </c:pt>
                <c:pt idx="1">
                  <c:v>43739</c:v>
                </c:pt>
                <c:pt idx="2">
                  <c:v>43770</c:v>
                </c:pt>
                <c:pt idx="3">
                  <c:v>43800</c:v>
                </c:pt>
                <c:pt idx="4">
                  <c:v>43831</c:v>
                </c:pt>
                <c:pt idx="5">
                  <c:v>43862</c:v>
                </c:pt>
                <c:pt idx="6">
                  <c:v>43891</c:v>
                </c:pt>
              </c:numCache>
            </c:numRef>
          </c:cat>
          <c:val>
            <c:numRef>
              <c:f>Лист1!$D$16:$D$22</c:f>
              <c:numCache>
                <c:formatCode>0.00%</c:formatCode>
                <c:ptCount val="7"/>
                <c:pt idx="0">
                  <c:v>6.4800000000000024E-2</c:v>
                </c:pt>
                <c:pt idx="1">
                  <c:v>0.05</c:v>
                </c:pt>
                <c:pt idx="2">
                  <c:v>0.14000000000000001</c:v>
                </c:pt>
                <c:pt idx="3">
                  <c:v>6.1000000000000013E-2</c:v>
                </c:pt>
                <c:pt idx="4">
                  <c:v>9.6000000000000044E-2</c:v>
                </c:pt>
                <c:pt idx="5">
                  <c:v>7.3000000000000009E-2</c:v>
                </c:pt>
                <c:pt idx="6">
                  <c:v>4.300000000000001E-2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45-4DD1-8616-F7DC0AC7D8C8}"/>
            </c:ext>
          </c:extLst>
        </c:ser>
        <c:shape val="cylinder"/>
        <c:axId val="40697216"/>
        <c:axId val="47813760"/>
        <c:axId val="0"/>
      </c:bar3DChart>
      <c:dateAx>
        <c:axId val="40697216"/>
        <c:scaling>
          <c:orientation val="minMax"/>
        </c:scaling>
        <c:axPos val="b"/>
        <c:numFmt formatCode="mmm/yy" sourceLinked="1"/>
        <c:tickLblPos val="nextTo"/>
        <c:crossAx val="47813760"/>
        <c:crosses val="autoZero"/>
        <c:lblOffset val="100"/>
        <c:baseTimeUnit val="months"/>
      </c:dateAx>
      <c:valAx>
        <c:axId val="47813760"/>
        <c:scaling>
          <c:orientation val="minMax"/>
        </c:scaling>
        <c:axPos val="l"/>
        <c:majorGridlines/>
        <c:numFmt formatCode="0.00%" sourceLinked="1"/>
        <c:tickLblPos val="nextTo"/>
        <c:crossAx val="40697216"/>
        <c:crosses val="autoZero"/>
        <c:crossBetween val="between"/>
      </c:valAx>
    </c:plotArea>
    <c:legend>
      <c:legendPos val="r"/>
      <c:layout/>
    </c:legend>
    <c:plotVisOnly val="1"/>
    <c:dispBlanksAs val="gap"/>
    <c:showDLblsOverMax val="1"/>
  </c:chart>
  <c:spPr>
    <a:pattFill prst="pct5">
      <a:fgClr>
        <a:srgbClr val="4472C4"/>
      </a:fgClr>
      <a:bgClr>
        <a:sysClr val="window" lastClr="FFFFFF"/>
      </a:bgClr>
    </a:pattFill>
  </c:spPr>
  <c:externalData r:id="rId2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94D5-2459-44A0-90B3-F682BA49ADDF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4278-3E3D-4655-A20A-33460FB79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94D5-2459-44A0-90B3-F682BA49ADDF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4278-3E3D-4655-A20A-33460FB79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94D5-2459-44A0-90B3-F682BA49ADDF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4278-3E3D-4655-A20A-33460FB79C7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94D5-2459-44A0-90B3-F682BA49ADDF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4278-3E3D-4655-A20A-33460FB79C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94D5-2459-44A0-90B3-F682BA49ADDF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4278-3E3D-4655-A20A-33460FB79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94D5-2459-44A0-90B3-F682BA49ADDF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4278-3E3D-4655-A20A-33460FB79C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94D5-2459-44A0-90B3-F682BA49ADDF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4278-3E3D-4655-A20A-33460FB79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94D5-2459-44A0-90B3-F682BA49ADDF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4278-3E3D-4655-A20A-33460FB79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94D5-2459-44A0-90B3-F682BA49ADDF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4278-3E3D-4655-A20A-33460FB79C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94D5-2459-44A0-90B3-F682BA49ADDF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4278-3E3D-4655-A20A-33460FB79C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ct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A94D5-2459-44A0-90B3-F682BA49ADDF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C4278-3E3D-4655-A20A-33460FB79C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800000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3AA94D5-2459-44A0-90B3-F682BA49ADDF}" type="datetimeFigureOut">
              <a:rPr lang="ru-RU" smtClean="0"/>
              <a:pPr/>
              <a:t>ср 16.09.20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8DC4278-3E3D-4655-A20A-33460FB79C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Tx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Tx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Tx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Tx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Tx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jpeg"/><Relationship Id="rId3" Type="http://schemas.openxmlformats.org/officeDocument/2006/relationships/image" Target="../media/image35.jpeg"/><Relationship Id="rId7" Type="http://schemas.openxmlformats.org/officeDocument/2006/relationships/image" Target="../media/image39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8.jpeg"/><Relationship Id="rId11" Type="http://schemas.openxmlformats.org/officeDocument/2006/relationships/image" Target="../media/image43.jpeg"/><Relationship Id="rId5" Type="http://schemas.openxmlformats.org/officeDocument/2006/relationships/image" Target="../media/image37.jpeg"/><Relationship Id="rId10" Type="http://schemas.openxmlformats.org/officeDocument/2006/relationships/image" Target="../media/image42.jpeg"/><Relationship Id="rId4" Type="http://schemas.openxmlformats.org/officeDocument/2006/relationships/image" Target="../media/image36.jpeg"/><Relationship Id="rId9" Type="http://schemas.openxmlformats.org/officeDocument/2006/relationships/image" Target="../media/image4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8.jpeg"/><Relationship Id="rId5" Type="http://schemas.openxmlformats.org/officeDocument/2006/relationships/image" Target="../media/image47.jpeg"/><Relationship Id="rId4" Type="http://schemas.openxmlformats.org/officeDocument/2006/relationships/image" Target="../media/image4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jpeg"/><Relationship Id="rId7" Type="http://schemas.openxmlformats.org/officeDocument/2006/relationships/image" Target="../media/image54.jpe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3.jpeg"/><Relationship Id="rId5" Type="http://schemas.openxmlformats.org/officeDocument/2006/relationships/image" Target="../media/image52.jpeg"/><Relationship Id="rId4" Type="http://schemas.openxmlformats.org/officeDocument/2006/relationships/image" Target="../media/image51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jpeg"/><Relationship Id="rId3" Type="http://schemas.openxmlformats.org/officeDocument/2006/relationships/image" Target="../media/image56.jpeg"/><Relationship Id="rId7" Type="http://schemas.openxmlformats.org/officeDocument/2006/relationships/image" Target="../media/image60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jpeg"/><Relationship Id="rId11" Type="http://schemas.openxmlformats.org/officeDocument/2006/relationships/image" Target="../media/image64.jpeg"/><Relationship Id="rId5" Type="http://schemas.openxmlformats.org/officeDocument/2006/relationships/image" Target="../media/image58.jpeg"/><Relationship Id="rId10" Type="http://schemas.openxmlformats.org/officeDocument/2006/relationships/image" Target="../media/image63.jpeg"/><Relationship Id="rId4" Type="http://schemas.openxmlformats.org/officeDocument/2006/relationships/image" Target="../media/image57.jpeg"/><Relationship Id="rId9" Type="http://schemas.openxmlformats.org/officeDocument/2006/relationships/image" Target="../media/image6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jpeg"/><Relationship Id="rId7" Type="http://schemas.openxmlformats.org/officeDocument/2006/relationships/image" Target="../media/image70.jpeg"/><Relationship Id="rId2" Type="http://schemas.openxmlformats.org/officeDocument/2006/relationships/image" Target="../media/image6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9.jpeg"/><Relationship Id="rId5" Type="http://schemas.openxmlformats.org/officeDocument/2006/relationships/image" Target="../media/image68.jpeg"/><Relationship Id="rId4" Type="http://schemas.openxmlformats.org/officeDocument/2006/relationships/image" Target="../media/image67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7.jpeg"/><Relationship Id="rId3" Type="http://schemas.openxmlformats.org/officeDocument/2006/relationships/image" Target="../media/image72.jpeg"/><Relationship Id="rId7" Type="http://schemas.openxmlformats.org/officeDocument/2006/relationships/image" Target="../media/image76.jpeg"/><Relationship Id="rId2" Type="http://schemas.openxmlformats.org/officeDocument/2006/relationships/image" Target="../media/image7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jpeg"/><Relationship Id="rId5" Type="http://schemas.openxmlformats.org/officeDocument/2006/relationships/image" Target="../media/image74.jpeg"/><Relationship Id="rId4" Type="http://schemas.openxmlformats.org/officeDocument/2006/relationships/image" Target="../media/image73.jpeg"/><Relationship Id="rId9" Type="http://schemas.openxmlformats.org/officeDocument/2006/relationships/image" Target="../media/image7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jpeg"/><Relationship Id="rId7" Type="http://schemas.openxmlformats.org/officeDocument/2006/relationships/image" Target="../media/image84.jpeg"/><Relationship Id="rId2" Type="http://schemas.openxmlformats.org/officeDocument/2006/relationships/image" Target="../media/image7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jpeg"/><Relationship Id="rId5" Type="http://schemas.openxmlformats.org/officeDocument/2006/relationships/image" Target="../media/image82.jpeg"/><Relationship Id="rId4" Type="http://schemas.openxmlformats.org/officeDocument/2006/relationships/image" Target="../media/image8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jpeg"/><Relationship Id="rId3" Type="http://schemas.openxmlformats.org/officeDocument/2006/relationships/image" Target="../media/image17.jpeg"/><Relationship Id="rId7" Type="http://schemas.openxmlformats.org/officeDocument/2006/relationships/image" Target="../media/image2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10" Type="http://schemas.openxmlformats.org/officeDocument/2006/relationships/image" Target="../media/image24.jpeg"/><Relationship Id="rId4" Type="http://schemas.openxmlformats.org/officeDocument/2006/relationships/image" Target="../media/image18.jpeg"/><Relationship Id="rId9" Type="http://schemas.openxmlformats.org/officeDocument/2006/relationships/image" Target="../media/image2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Группа 3к.3 «Непоседы»</a:t>
            </a:r>
            <a:br>
              <a:rPr lang="ru-RU" sz="4000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(средний возраст)</a:t>
            </a:r>
            <a:br>
              <a:rPr lang="ru-RU" sz="4000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2019-2020уч. год</a:t>
            </a:r>
            <a:r>
              <a:rPr lang="ru-RU" sz="40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Воспитатели: Кочнева Л.В., Боброва Н.В</a:t>
            </a:r>
            <a:r>
              <a:rPr lang="ru-RU" sz="3200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540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http://mezinowskiyds5.ucoz.ru/9537.gif"/>
          <p:cNvPicPr/>
          <p:nvPr/>
        </p:nvPicPr>
        <p:blipFill>
          <a:blip r:embed="rId2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691680" y="3002453"/>
            <a:ext cx="6048672" cy="2735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5="http://schemas.microsoft.com/office/powerpoint/2012/main" xmlns:p14="http://schemas.microsoft.com/office/powerpoint/2010/main" xmlns="" val="84598261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6632"/>
            <a:ext cx="9036496" cy="6624736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i="1">
                <a:latin typeface="Times New Roman" pitchFamily="18" charset="0"/>
                <a:cs typeface="Times New Roman" pitchFamily="18" charset="0"/>
              </a:rPr>
              <a:t>Тематические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выставки</a:t>
            </a:r>
            <a:endParaRPr lang="ru-RU" i="1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b="1" smtClean="0"/>
          </a:p>
          <a:p>
            <a:pPr marL="0" indent="0">
              <a:buNone/>
            </a:pPr>
            <a:endParaRPr lang="ru-RU" b="1"/>
          </a:p>
          <a:p>
            <a:pPr marL="0" indent="0">
              <a:buNone/>
            </a:pPr>
            <a:endParaRPr lang="ru-RU" b="1" smtClean="0"/>
          </a:p>
          <a:p>
            <a:pPr marL="0" indent="0">
              <a:buNone/>
            </a:pPr>
            <a:endParaRPr lang="ru-RU" b="1"/>
          </a:p>
          <a:p>
            <a:pPr marL="0" indent="0">
              <a:buNone/>
            </a:pPr>
            <a:endParaRPr lang="ru-RU" b="1"/>
          </a:p>
          <a:p>
            <a:pPr marL="0" indent="0">
              <a:buNone/>
            </a:pPr>
            <a:endParaRPr lang="ru-RU" b="1" smtClean="0"/>
          </a:p>
          <a:p>
            <a:pPr lvl="0">
              <a:buClr>
                <a:srgbClr val="31B6FD"/>
              </a:buClr>
              <a:buFont typeface="Wingdings" pitchFamily="2" charset="2"/>
              <a:buChar char="v"/>
            </a:pPr>
            <a:r>
              <a:rPr lang="ru-RU" b="1" smtClean="0"/>
              <a:t>  </a:t>
            </a:r>
            <a:r>
              <a:rPr lang="ru-RU" i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ru-RU" i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открытых </a:t>
            </a:r>
            <a:r>
              <a:rPr lang="ru-RU" i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дверей</a:t>
            </a:r>
            <a:endParaRPr lang="ru-RU" i="1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Открытый показ непосредственно образовательной деятельности</a:t>
            </a:r>
          </a:p>
          <a:p>
            <a:pPr marL="0" indent="0" algn="just">
              <a:buNone/>
            </a:pP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по ФЭМП на тему</a:t>
            </a:r>
            <a:r>
              <a:rPr lang="ru-RU" sz="2000" i="1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«Образование числа пять» (Кочнева Л.В.);</a:t>
            </a:r>
          </a:p>
          <a:p>
            <a:pPr marL="0" indent="0" algn="just">
              <a:buNone/>
            </a:pPr>
            <a:r>
              <a:rPr lang="ru-RU" sz="2000" i="1" smtClean="0">
                <a:latin typeface="Times New Roman" pitchFamily="18" charset="0"/>
                <a:cs typeface="Times New Roman" pitchFamily="18" charset="0"/>
              </a:rPr>
              <a:t>по художественно-эстетическому развитию «Новоселье у домовенка Кузи» (Боброва Н.В.).</a:t>
            </a:r>
            <a:endParaRPr lang="ru-RU" sz="2000" i="1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171690" y="867668"/>
            <a:ext cx="1590675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308304" y="836712"/>
            <a:ext cx="1639887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035077" y="898625"/>
            <a:ext cx="1590675" cy="212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51520" y="906632"/>
            <a:ext cx="2352675" cy="176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2020-05-23 19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472419" y="4797152"/>
            <a:ext cx="1397610" cy="185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 descr="2020-05-23 19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342891" y="4801142"/>
            <a:ext cx="1395531" cy="1858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236296" y="4797152"/>
            <a:ext cx="1505669" cy="1862084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5="http://schemas.microsoft.com/office/powerpoint/2012/main" xmlns:p14="http://schemas.microsoft.com/office/powerpoint/2010/main" xmlns="" val="222258313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052736"/>
            <a:ext cx="8712967" cy="5616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 Дети: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Матвеев Кирилл принял участие во Всероссийской викторине «Домашние животные» (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Диплом - 2место);</a:t>
            </a:r>
          </a:p>
          <a:p>
            <a:pPr marL="0" indent="0"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 Семья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Лавровых участие  в экологическом конкурсе « Птичку жалко»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(Грамота за участие)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.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 Семья </a:t>
            </a:r>
            <a:r>
              <a:rPr lang="ru-RU" err="1" smtClean="0">
                <a:latin typeface="Times New Roman" pitchFamily="18" charset="0"/>
                <a:cs typeface="Times New Roman" pitchFamily="18" charset="0"/>
              </a:rPr>
              <a:t>Камалтыновых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в городском конкурсе новогодних игрушек «Ярёлка»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(Свидетельство участника)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 Воспитатели: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Н.В. Боброва и Л.В. Кочнева приняли участие  в экологическом конкурсе « Птичку жалко»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(Грамота за участие)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- В городском конкурсе новогодних игрушек «Ярёлка»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(Свидетельство участника)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- В районном конкурсе масленичных кукол </a:t>
            </a:r>
          </a:p>
          <a:p>
            <a:pPr marL="0" indent="0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«Масленица – 2020»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(Благодарность за участие);</a:t>
            </a:r>
          </a:p>
          <a:p>
            <a:pPr marL="0" indent="0"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7427168" cy="714408"/>
          </a:xfrm>
        </p:spPr>
        <p:txBody>
          <a:bodyPr>
            <a:normAutofit/>
          </a:bodyPr>
          <a:lstStyle/>
          <a:p>
            <a:r>
              <a:rPr lang="ru-RU" sz="32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Участие в мероприятиях</a:t>
            </a:r>
            <a:endParaRPr lang="ru-RU" sz="32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524328" y="4567548"/>
            <a:ext cx="1368152" cy="1982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5="http://schemas.microsoft.com/office/powerpoint/2012/main" xmlns:p14="http://schemas.microsoft.com/office/powerpoint/2010/main" xmlns="" val="1205889330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404664"/>
            <a:ext cx="8424936" cy="6264696"/>
          </a:xfrm>
        </p:spPr>
        <p:txBody>
          <a:bodyPr>
            <a:normAutofit/>
          </a:bodyPr>
          <a:lstStyle/>
          <a:p>
            <a:pPr marL="0" lvl="0" indent="0">
              <a:buClr>
                <a:srgbClr val="31B6FD"/>
              </a:buClr>
              <a:buNone/>
            </a:pPr>
            <a:r>
              <a:rPr lang="ru-RU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- В </a:t>
            </a:r>
            <a:r>
              <a:rPr lang="ru-RU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городском конкурсе </a:t>
            </a:r>
            <a:r>
              <a:rPr lang="ru-RU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творческих работ «Народная игрушка».  Название </a:t>
            </a:r>
            <a:r>
              <a:rPr lang="ru-RU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работы: «Барышня за чаепитием».</a:t>
            </a:r>
          </a:p>
          <a:p>
            <a:pPr marL="0" indent="0"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- Л.В. Кочнева приняла участие:</a:t>
            </a:r>
          </a:p>
          <a:p>
            <a:pPr marL="0" indent="0"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Международном конкурсе </a:t>
            </a:r>
          </a:p>
          <a:p>
            <a:pPr marL="0" indent="0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«Осенняя кладовая», </a:t>
            </a:r>
          </a:p>
          <a:p>
            <a:pPr marL="0" indent="0"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оминация: «Удивительный гербарий»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(Диплом 1место)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- Во Всероссийском тестировании «ТоталТест» : «Дошкольная педагогика»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(Диплом 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степени).</a:t>
            </a:r>
          </a:p>
          <a:p>
            <a:pPr marL="0" indent="0"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Н.В. Боброва приняла участие:</a:t>
            </a:r>
          </a:p>
          <a:p>
            <a:pPr marL="0" indent="0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- в военно-патриотической викторине «Герои огненных лет» в рамках проекта «Педагогическая карусель».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(Грамота участника);</a:t>
            </a:r>
          </a:p>
          <a:p>
            <a:pPr marL="0" lvl="0" indent="0">
              <a:buClr>
                <a:srgbClr val="31B6FD"/>
              </a:buClr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- в Международном конкурсе </a:t>
            </a:r>
            <a:r>
              <a:rPr lang="ru-RU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«Осенняя кладовая</a:t>
            </a:r>
            <a:r>
              <a:rPr lang="ru-RU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  <a:endParaRPr lang="ru-RU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31B6FD"/>
              </a:buClr>
              <a:buNone/>
            </a:pPr>
            <a:r>
              <a:rPr lang="ru-RU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оминация</a:t>
            </a:r>
            <a:r>
              <a:rPr lang="ru-RU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«Композиция из овощей» </a:t>
            </a:r>
            <a:r>
              <a:rPr lang="ru-RU" b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(Диплом 1место).</a:t>
            </a:r>
          </a:p>
          <a:p>
            <a:pPr marL="0" indent="0">
              <a:buNone/>
            </a:pPr>
            <a:endParaRPr lang="ru-RU" b="1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300192" y="836711"/>
            <a:ext cx="2304256" cy="15408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5="http://schemas.microsoft.com/office/powerpoint/2012/main" xmlns:p14="http://schemas.microsoft.com/office/powerpoint/2010/main" xmlns="" val="273782853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860032" y="4236484"/>
            <a:ext cx="1656184" cy="2363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167242" y="227436"/>
            <a:ext cx="1562120" cy="22115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08634" y="219652"/>
            <a:ext cx="1562100" cy="2219325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08634" y="4175619"/>
            <a:ext cx="1666875" cy="2457450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868144" y="188642"/>
            <a:ext cx="1570194" cy="2211541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009093" y="4236484"/>
            <a:ext cx="1675152" cy="2334661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G_20200524_121138 (1)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rcRect l="4688" t="4144" r="6250" b="2922"/>
          <a:stretch>
            <a:fillRect/>
          </a:stretch>
        </p:blipFill>
        <p:spPr bwMode="auto">
          <a:xfrm>
            <a:off x="1482352" y="1778648"/>
            <a:ext cx="1707841" cy="23969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 descr="IMG_20200524_12115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rcRect l="4488" t="3381" r="7051"/>
          <a:stretch>
            <a:fillRect/>
          </a:stretch>
        </p:blipFill>
        <p:spPr bwMode="auto">
          <a:xfrm>
            <a:off x="4355976" y="1749059"/>
            <a:ext cx="1646293" cy="2385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081554" y="1714066"/>
            <a:ext cx="1697792" cy="2420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5400000">
            <a:off x="2250334" y="4527430"/>
            <a:ext cx="2396585" cy="18146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5="http://schemas.microsoft.com/office/powerpoint/2012/main" xmlns:p14="http://schemas.microsoft.com/office/powerpoint/2010/main" xmlns="" val="683244406"/>
      </p:ext>
    </p:ext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196752"/>
            <a:ext cx="7956873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Праздник осени,</a:t>
            </a:r>
          </a:p>
          <a:p>
            <a:pPr>
              <a:buNone/>
            </a:pP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Новый год, </a:t>
            </a:r>
          </a:p>
          <a:p>
            <a:pPr>
              <a:buNone/>
            </a:pP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День матери,</a:t>
            </a:r>
          </a:p>
          <a:p>
            <a:pPr>
              <a:buNone/>
            </a:pP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Масленица,</a:t>
            </a:r>
          </a:p>
          <a:p>
            <a:pPr>
              <a:buNone/>
            </a:pPr>
            <a:r>
              <a:rPr lang="ru-RU" sz="2800" b="1" i="1" smtClean="0">
                <a:latin typeface="Times New Roman" pitchFamily="18" charset="0"/>
                <a:cs typeface="Times New Roman" pitchFamily="18" charset="0"/>
              </a:rPr>
              <a:t>8 Марта.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47248" cy="930432"/>
          </a:xfrm>
        </p:spPr>
        <p:txBody>
          <a:bodyPr>
            <a:normAutofit/>
          </a:bodyPr>
          <a:lstStyle/>
          <a:p>
            <a:pPr lvl="0"/>
            <a:r>
              <a:rPr lang="ru-RU" sz="32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Участие в праздничных мероприятиях</a:t>
            </a:r>
          </a:p>
        </p:txBody>
      </p:sp>
      <p:pic>
        <p:nvPicPr>
          <p:cNvPr id="2050" name="Picture 2" descr="C:\Users\Антон\Desktop\IMG_3319-28-10-19-08-38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00944" y="1069975"/>
            <a:ext cx="1948815" cy="2757635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нтон\Desktop\image-02-01-20-04-11.jpe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269067" y="1069975"/>
            <a:ext cx="1835552" cy="2757635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нтон\Desktop\IMG_20191031_155427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73670" y="4072318"/>
            <a:ext cx="2059122" cy="2579362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335009" y="4072318"/>
            <a:ext cx="1933909" cy="2566608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3568" y="4065941"/>
            <a:ext cx="1946689" cy="2579362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196752"/>
            <a:ext cx="8424935" cy="532859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endParaRPr lang="ru-RU" smtClean="0"/>
          </a:p>
          <a:p>
            <a:pPr>
              <a:buFont typeface="Wingdings" pitchFamily="2" charset="2"/>
              <a:buChar char="v"/>
            </a:pPr>
            <a:r>
              <a:rPr lang="ru-RU" b="1" smtClean="0"/>
              <a:t>Дни рождения</a:t>
            </a:r>
          </a:p>
          <a:p>
            <a:pPr>
              <a:buFont typeface="Wingdings" pitchFamily="2" charset="2"/>
              <a:buChar char="v"/>
            </a:pPr>
            <a:endParaRPr lang="ru-RU"/>
          </a:p>
          <a:p>
            <a:pPr marL="0" indent="0">
              <a:buNone/>
            </a:pPr>
            <a:endParaRPr lang="ru-RU" smtClean="0"/>
          </a:p>
          <a:p>
            <a:pPr marL="0" indent="0">
              <a:buNone/>
            </a:pPr>
            <a:endParaRPr lang="ru-RU" smtClean="0"/>
          </a:p>
          <a:p>
            <a:pPr>
              <a:buFont typeface="Wingdings" pitchFamily="2" charset="2"/>
              <a:buChar char="v"/>
            </a:pPr>
            <a:r>
              <a:rPr lang="ru-RU" smtClean="0"/>
              <a:t>  </a:t>
            </a:r>
            <a:r>
              <a:rPr lang="ru-RU" b="1" smtClean="0"/>
              <a:t>Праздники, развлечения</a:t>
            </a:r>
            <a:endParaRPr lang="ru-RU" b="1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03232" cy="1002440"/>
          </a:xfrm>
        </p:spPr>
        <p:txBody>
          <a:bodyPr>
            <a:normAutofit/>
          </a:bodyPr>
          <a:lstStyle/>
          <a:p>
            <a:r>
              <a:rPr lang="ru-RU" sz="32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Интересные события в жизни группы</a:t>
            </a:r>
            <a:endParaRPr lang="ru-RU" sz="32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5400000">
            <a:off x="4409751" y="1599837"/>
            <a:ext cx="2600325" cy="1952625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63877" y="3969537"/>
            <a:ext cx="2884688" cy="2163516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139890" y="3975127"/>
            <a:ext cx="2816486" cy="2125013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722078" y="2257281"/>
            <a:ext cx="2143125" cy="160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378664" y="3969537"/>
            <a:ext cx="1625383" cy="2163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5400000">
            <a:off x="2864879" y="1384551"/>
            <a:ext cx="2135681" cy="16017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5="http://schemas.microsoft.com/office/powerpoint/2012/main" xmlns:p14="http://schemas.microsoft.com/office/powerpoint/2010/main" xmlns="" val="1024503946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-1"/>
            <a:ext cx="8965136" cy="668228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mtClean="0"/>
          </a:p>
          <a:p>
            <a:pPr marL="0" indent="0">
              <a:buNone/>
            </a:pPr>
            <a:endParaRPr lang="ru-RU"/>
          </a:p>
          <a:p>
            <a:pPr marL="0" indent="0">
              <a:buNone/>
            </a:pPr>
            <a:endParaRPr lang="ru-RU"/>
          </a:p>
          <a:p>
            <a:pPr lvl="2">
              <a:buFont typeface="Wingdings" pitchFamily="2" charset="2"/>
              <a:buChar char="v"/>
            </a:pPr>
            <a:r>
              <a:rPr lang="ru-RU" smtClean="0"/>
              <a:t>  </a:t>
            </a:r>
          </a:p>
          <a:p>
            <a:pPr lvl="2">
              <a:buFont typeface="Wingdings" pitchFamily="2" charset="2"/>
              <a:buChar char="v"/>
            </a:pPr>
            <a:endParaRPr lang="ru-RU" sz="2400"/>
          </a:p>
          <a:p>
            <a:pPr marL="627063" lvl="2" indent="0">
              <a:buNone/>
            </a:pPr>
            <a:endParaRPr lang="ru-RU" sz="2400" smtClean="0"/>
          </a:p>
          <a:p>
            <a:pPr lvl="2">
              <a:buFont typeface="Wingdings" pitchFamily="2" charset="2"/>
              <a:buChar char="v"/>
            </a:pPr>
            <a:endParaRPr lang="ru-RU" sz="2600" b="1" smtClean="0">
              <a:latin typeface="Candara" pitchFamily="34" charset="0"/>
              <a:cs typeface="Times New Roman" pitchFamily="18" charset="0"/>
            </a:endParaRPr>
          </a:p>
          <a:p>
            <a:pPr lvl="2">
              <a:buFont typeface="Wingdings" pitchFamily="2" charset="2"/>
              <a:buChar char="v"/>
            </a:pPr>
            <a:r>
              <a:rPr lang="ru-RU" sz="2600" b="1" smtClean="0">
                <a:latin typeface="Candara" pitchFamily="34" charset="0"/>
                <a:cs typeface="Times New Roman" pitchFamily="18" charset="0"/>
              </a:rPr>
              <a:t>Прогулки</a:t>
            </a:r>
          </a:p>
          <a:p>
            <a:pPr lvl="2">
              <a:buFont typeface="Wingdings" pitchFamily="2" charset="2"/>
              <a:buChar char="v"/>
            </a:pPr>
            <a:endParaRPr lang="ru-RU" sz="2400"/>
          </a:p>
          <a:p>
            <a:pPr lvl="2">
              <a:buFont typeface="Wingdings" pitchFamily="2" charset="2"/>
              <a:buChar char="v"/>
            </a:pPr>
            <a:endParaRPr lang="ru-RU" sz="2400" smtClean="0"/>
          </a:p>
          <a:p>
            <a:pPr lvl="2">
              <a:buFont typeface="Wingdings" pitchFamily="2" charset="2"/>
              <a:buChar char="v"/>
            </a:pPr>
            <a:endParaRPr lang="ru-RU" sz="2400"/>
          </a:p>
          <a:p>
            <a:pPr lvl="2">
              <a:buFont typeface="Wingdings" pitchFamily="2" charset="2"/>
              <a:buChar char="v"/>
            </a:pPr>
            <a:endParaRPr lang="ru-RU" sz="2400" smtClean="0"/>
          </a:p>
          <a:p>
            <a:pPr lvl="2">
              <a:buFont typeface="Wingdings" pitchFamily="2" charset="2"/>
              <a:buChar char="v"/>
            </a:pPr>
            <a:endParaRPr lang="ru-RU" sz="2400" smtClean="0"/>
          </a:p>
          <a:p>
            <a:pPr lvl="2">
              <a:buFont typeface="Wingdings" pitchFamily="2" charset="2"/>
              <a:buChar char="v"/>
            </a:pPr>
            <a:r>
              <a:rPr lang="ru-RU" sz="2600" b="1" smtClean="0">
                <a:latin typeface="Candara" pitchFamily="34" charset="0"/>
                <a:cs typeface="Times New Roman" pitchFamily="18" charset="0"/>
              </a:rPr>
              <a:t>Масленица</a:t>
            </a:r>
          </a:p>
          <a:p>
            <a:pPr lvl="2">
              <a:buFont typeface="Wingdings" pitchFamily="2" charset="2"/>
              <a:buChar char="v"/>
            </a:pPr>
            <a:endParaRPr lang="ru-RU" sz="2400"/>
          </a:p>
          <a:p>
            <a:pPr marL="627063" lvl="2" indent="0">
              <a:buNone/>
            </a:pPr>
            <a:endParaRPr lang="ru-RU" sz="2400"/>
          </a:p>
          <a:p>
            <a:pPr marL="627063" lvl="2" indent="0">
              <a:buNone/>
            </a:pPr>
            <a:endParaRPr lang="ru-RU" sz="2400" smtClean="0"/>
          </a:p>
          <a:p>
            <a:pPr marL="627063" lvl="2" indent="0">
              <a:buNone/>
            </a:pPr>
            <a:endParaRPr lang="ru-RU" sz="2400" smtClean="0"/>
          </a:p>
          <a:p>
            <a:pPr lvl="2">
              <a:buFont typeface="Wingdings" pitchFamily="2" charset="2"/>
              <a:buChar char="v"/>
            </a:pPr>
            <a:r>
              <a:rPr lang="ru-RU" sz="2600" b="1" smtClean="0">
                <a:latin typeface="Candara" pitchFamily="34" charset="0"/>
                <a:cs typeface="Times New Roman" pitchFamily="18" charset="0"/>
              </a:rPr>
              <a:t>Посещение библиотеки</a:t>
            </a:r>
            <a:endParaRPr lang="ru-RU" sz="2600" b="1">
              <a:latin typeface="Candara" pitchFamily="34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97686" y="208767"/>
            <a:ext cx="1444776" cy="191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231157" y="157717"/>
            <a:ext cx="1481137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139951" y="142589"/>
            <a:ext cx="1470025" cy="1963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133694" y="142589"/>
            <a:ext cx="1676400" cy="2232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223876" y="1352940"/>
            <a:ext cx="1495685" cy="1972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292182" y="4293096"/>
            <a:ext cx="1798637" cy="238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223876" y="3440880"/>
            <a:ext cx="1789124" cy="2389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771800" y="4086053"/>
            <a:ext cx="2320019" cy="1744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2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480046" y="1857538"/>
            <a:ext cx="1624273" cy="21815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33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059832" y="2247925"/>
            <a:ext cx="1304925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5="http://schemas.microsoft.com/office/powerpoint/2012/main" xmlns:p14="http://schemas.microsoft.com/office/powerpoint/2010/main" xmlns="" val="151378656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332656"/>
            <a:ext cx="8280919" cy="5793507"/>
          </a:xfrm>
        </p:spPr>
        <p:txBody>
          <a:bodyPr/>
          <a:lstStyle/>
          <a:p>
            <a:pPr marL="0" indent="0">
              <a:buNone/>
            </a:pPr>
            <a:endParaRPr lang="ru-RU"/>
          </a:p>
          <a:p>
            <a:pPr>
              <a:buFont typeface="Wingdings" pitchFamily="2" charset="2"/>
              <a:buChar char="v"/>
            </a:pPr>
            <a:r>
              <a:rPr lang="ru-RU" smtClean="0"/>
              <a:t>  </a:t>
            </a:r>
            <a:r>
              <a:rPr lang="ru-RU" b="1" smtClean="0"/>
              <a:t>Тематические дни</a:t>
            </a:r>
          </a:p>
          <a:p>
            <a:pPr>
              <a:buFont typeface="Wingdings" pitchFamily="2" charset="2"/>
              <a:buChar char="v"/>
            </a:pPr>
            <a:endParaRPr lang="ru-RU"/>
          </a:p>
          <a:p>
            <a:pPr>
              <a:buFont typeface="Wingdings" pitchFamily="2" charset="2"/>
              <a:buChar char="v"/>
            </a:pPr>
            <a:endParaRPr lang="ru-RU" smtClean="0"/>
          </a:p>
          <a:p>
            <a:pPr>
              <a:buFont typeface="Wingdings" pitchFamily="2" charset="2"/>
              <a:buChar char="v"/>
            </a:pPr>
            <a:endParaRPr lang="ru-RU"/>
          </a:p>
          <a:p>
            <a:pPr>
              <a:buFont typeface="Wingdings" pitchFamily="2" charset="2"/>
              <a:buChar char="v"/>
            </a:pPr>
            <a:endParaRPr lang="ru-RU" smtClean="0"/>
          </a:p>
          <a:p>
            <a:pPr>
              <a:buFont typeface="Wingdings" pitchFamily="2" charset="2"/>
              <a:buChar char="v"/>
            </a:pPr>
            <a:r>
              <a:rPr lang="ru-RU" b="1" smtClean="0"/>
              <a:t>Проект</a:t>
            </a:r>
          </a:p>
          <a:p>
            <a:pPr>
              <a:buFont typeface="Wingdings" pitchFamily="2" charset="2"/>
              <a:buChar char="v"/>
            </a:pPr>
            <a:endParaRPr lang="ru-RU" b="1"/>
          </a:p>
          <a:p>
            <a:pPr>
              <a:buFont typeface="Wingdings" pitchFamily="2" charset="2"/>
              <a:buChar char="v"/>
            </a:pPr>
            <a:endParaRPr lang="ru-RU" b="1" smtClean="0"/>
          </a:p>
          <a:p>
            <a:pPr marL="0" indent="0">
              <a:buNone/>
            </a:pPr>
            <a:endParaRPr lang="ru-RU" b="1" smtClean="0"/>
          </a:p>
          <a:p>
            <a:pPr>
              <a:buFont typeface="Wingdings" pitchFamily="2" charset="2"/>
              <a:buChar char="v"/>
            </a:pPr>
            <a:endParaRPr lang="ru-RU" b="1"/>
          </a:p>
          <a:p>
            <a:pPr>
              <a:buFont typeface="Wingdings" pitchFamily="2" charset="2"/>
              <a:buChar char="v"/>
            </a:pPr>
            <a:endParaRPr lang="ru-RU" b="1" smtClean="0"/>
          </a:p>
          <a:p>
            <a:pPr>
              <a:buFont typeface="Wingdings" pitchFamily="2" charset="2"/>
              <a:buChar char="v"/>
            </a:pPr>
            <a:endParaRPr lang="ru-RU" b="1"/>
          </a:p>
          <a:p>
            <a:pPr>
              <a:buFont typeface="Wingdings" pitchFamily="2" charset="2"/>
              <a:buChar char="v"/>
            </a:pPr>
            <a:endParaRPr lang="ru-RU" b="1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596287" y="332656"/>
            <a:ext cx="2228850" cy="165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940152" y="620687"/>
            <a:ext cx="22288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313614" y="2505312"/>
            <a:ext cx="2794197" cy="2095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313614" y="4695210"/>
            <a:ext cx="2794197" cy="210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953438" y="3430181"/>
            <a:ext cx="1878021" cy="27580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054577" y="2297087"/>
            <a:ext cx="1887262" cy="2512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5="http://schemas.microsoft.com/office/powerpoint/2012/main" xmlns:p14="http://schemas.microsoft.com/office/powerpoint/2010/main" xmlns="" val="3435533441"/>
      </p:ext>
    </p:extLst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0"/>
            <a:ext cx="8964488" cy="674575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smtClean="0"/>
              <a:t>  </a:t>
            </a:r>
          </a:p>
          <a:p>
            <a:pPr>
              <a:buFont typeface="Wingdings" pitchFamily="2" charset="2"/>
              <a:buChar char="v"/>
            </a:pPr>
            <a:r>
              <a:rPr lang="ru-RU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Разное</a:t>
            </a:r>
          </a:p>
          <a:p>
            <a:pPr marL="0" indent="0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Наша группа приняла активное участие в акциях:</a:t>
            </a:r>
          </a:p>
          <a:p>
            <a:pPr marL="0" indent="0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«Сдай макулатуру – спаси дерево»;</a:t>
            </a:r>
          </a:p>
          <a:p>
            <a:pPr marL="0" indent="0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«Добрые крышечки».</a:t>
            </a:r>
          </a:p>
          <a:p>
            <a:pPr marL="0" indent="0">
              <a:buNone/>
            </a:pPr>
            <a:endParaRPr lang="ru-RU" sz="220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группе был организован </a:t>
            </a:r>
          </a:p>
          <a:p>
            <a:pPr marL="0" indent="0">
              <a:buNone/>
            </a:pPr>
            <a:r>
              <a:rPr lang="ru-RU">
                <a:latin typeface="Times New Roman" pitchFamily="18" charset="0"/>
                <a:cs typeface="Times New Roman" pitchFamily="18" charset="0"/>
              </a:rPr>
              <a:t>«Зелёный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огород на подоконнике» </a:t>
            </a:r>
          </a:p>
          <a:p>
            <a:pPr marL="0" indent="0">
              <a:spcBef>
                <a:spcPts val="480"/>
              </a:spcBef>
              <a:spcAft>
                <a:spcPct val="0"/>
              </a:spcAft>
              <a:buNone/>
            </a:pPr>
            <a:endParaRPr lang="ru-RU" i="1" smtClean="0">
              <a:solidFill>
                <a:srgbClr val="073E87"/>
              </a:solidFill>
              <a:latin typeface="Times New Roman"/>
              <a:ea typeface="Calibri"/>
            </a:endParaRPr>
          </a:p>
          <a:p>
            <a:pPr marL="0" indent="0">
              <a:spcBef>
                <a:spcPts val="480"/>
              </a:spcBef>
              <a:spcAft>
                <a:spcPct val="0"/>
              </a:spcAft>
              <a:buNone/>
            </a:pPr>
            <a:endParaRPr lang="ru-RU" i="1" smtClean="0">
              <a:solidFill>
                <a:srgbClr val="073E87"/>
              </a:solidFill>
              <a:latin typeface="Times New Roman"/>
              <a:ea typeface="Calibri"/>
            </a:endParaRPr>
          </a:p>
          <a:p>
            <a:pPr>
              <a:spcBef>
                <a:spcPts val="480"/>
              </a:spcBef>
              <a:spcAft>
                <a:spcPct val="0"/>
              </a:spcAft>
              <a:buFont typeface="Wingdings" pitchFamily="2" charset="2"/>
              <a:buChar char="v"/>
            </a:pPr>
            <a:r>
              <a:rPr lang="ru-RU" sz="2800" smtClean="0">
                <a:solidFill>
                  <a:srgbClr val="073E87"/>
                </a:solidFill>
                <a:latin typeface="Times New Roman"/>
                <a:ea typeface="Calibri"/>
              </a:rPr>
              <a:t> Дистанционное обучение</a:t>
            </a:r>
            <a:endParaRPr lang="ru-RU" sz="2800">
              <a:solidFill>
                <a:srgbClr val="073E87"/>
              </a:solidFill>
              <a:latin typeface="Times New Roman"/>
              <a:ea typeface="Calibri"/>
            </a:endParaRPr>
          </a:p>
          <a:p>
            <a:pPr marL="0" indent="0" algn="just">
              <a:spcBef>
                <a:spcPts val="480"/>
              </a:spcBef>
              <a:spcAft>
                <a:spcPct val="0"/>
              </a:spcAft>
              <a:buNone/>
            </a:pPr>
            <a:r>
              <a:rPr lang="ru-RU" i="1" smtClean="0">
                <a:solidFill>
                  <a:srgbClr val="073E87"/>
                </a:solidFill>
                <a:latin typeface="Times New Roman"/>
                <a:ea typeface="Calibri"/>
              </a:rPr>
              <a:t>   За </a:t>
            </a:r>
            <a:r>
              <a:rPr lang="ru-RU" i="1">
                <a:solidFill>
                  <a:srgbClr val="073E87"/>
                </a:solidFill>
                <a:latin typeface="Times New Roman"/>
                <a:ea typeface="Calibri"/>
              </a:rPr>
              <a:t>период дистанционного обучения детям </a:t>
            </a:r>
            <a:r>
              <a:rPr lang="ru-RU" i="1" smtClean="0">
                <a:solidFill>
                  <a:srgbClr val="073E87"/>
                </a:solidFill>
                <a:latin typeface="Times New Roman"/>
                <a:ea typeface="Calibri"/>
              </a:rPr>
              <a:t>предлагались </a:t>
            </a:r>
            <a:r>
              <a:rPr lang="ru-RU" i="1">
                <a:solidFill>
                  <a:srgbClr val="073E87"/>
                </a:solidFill>
                <a:latin typeface="Times New Roman"/>
                <a:ea typeface="Calibri"/>
              </a:rPr>
              <a:t>различные задания: упражнения на развитие речи, развивающие задания по математике, художественное творчество, интересные видео материалы. Дети с удовольствием выполняли все занимательные задания, с интересом творили, мастерили,  фантазировали и присылали нам фотоотчёт. </a:t>
            </a:r>
            <a:endParaRPr lang="ru-RU" sz="1800">
              <a:latin typeface="Times New Roman"/>
              <a:ea typeface="Times New Roman"/>
            </a:endParaRPr>
          </a:p>
          <a:p>
            <a:pPr marL="0" indent="0">
              <a:buNone/>
            </a:pPr>
            <a:endParaRPr lang="ru-RU"/>
          </a:p>
          <a:p>
            <a:pPr marL="0" indent="0">
              <a:buNone/>
            </a:pPr>
            <a:r>
              <a:rPr lang="ru-RU"/>
              <a:t> </a:t>
            </a:r>
          </a:p>
          <a:p>
            <a:pPr marL="0" indent="0">
              <a:spcBef>
                <a:spcPts val="575"/>
              </a:spcBef>
              <a:spcAft>
                <a:spcPct val="0"/>
              </a:spcAft>
              <a:buNone/>
            </a:pPr>
            <a:r>
              <a:rPr lang="ru-RU" smtClean="0">
                <a:solidFill>
                  <a:srgbClr val="073E87"/>
                </a:solidFill>
                <a:latin typeface="Times New Roman"/>
              </a:rPr>
              <a:t> </a:t>
            </a:r>
            <a:endParaRPr lang="ru-RU" sz="1800">
              <a:latin typeface="Times New Roman"/>
              <a:ea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>
                <a:latin typeface="Times New Roman"/>
                <a:ea typeface="Calibri"/>
                <a:cs typeface="Times New Roman"/>
              </a:rPr>
              <a:t> </a:t>
            </a:r>
            <a:endParaRPr lang="ru-RU" sz="1600">
              <a:latin typeface="Calibri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smtClean="0"/>
          </a:p>
          <a:p>
            <a:pPr marL="0" indent="0">
              <a:buNone/>
            </a:pPr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577033" y="1440972"/>
            <a:ext cx="1390650" cy="185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 rot="10800000">
            <a:off x="5940152" y="1979318"/>
            <a:ext cx="166687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rcRect l="4501" t="13067" r="1005" b="7803"/>
          <a:stretch>
            <a:fillRect/>
          </a:stretch>
        </p:blipFill>
        <p:spPr bwMode="auto">
          <a:xfrm>
            <a:off x="7164288" y="188640"/>
            <a:ext cx="1728129" cy="17724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07515" y="4869160"/>
            <a:ext cx="1533525" cy="153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313652" y="5183654"/>
            <a:ext cx="15621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902392" y="4869160"/>
            <a:ext cx="15525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5533668" y="5171256"/>
            <a:ext cx="1574498" cy="1574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132240" y="4960386"/>
            <a:ext cx="15525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5="http://schemas.microsoft.com/office/powerpoint/2012/main" xmlns:p14="http://schemas.microsoft.com/office/powerpoint/2010/main" xmlns="" val="609238635"/>
      </p:ext>
    </p:extLst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Самообразование</a:t>
            </a:r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5="http://schemas.microsoft.com/office/powerpoint/2012/main" xmlns:p14="http://schemas.microsoft.com/office/powerpoint/2010/main" xmlns="" val="200855704"/>
              </p:ext>
            </p:extLst>
          </p:nvPr>
        </p:nvGraphicFramePr>
        <p:xfrm>
          <a:off x="251519" y="1268759"/>
          <a:ext cx="8568951" cy="4950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6317">
                  <a:extLst>
                    <a:ext uri="{9D8B030D-6E8A-4147-A177-3AD203B41FA5}">
                      <a16:colId xmlns:p14="http://schemas.microsoft.com/office/powerpoint/2010/main" xmlns:p15="http://schemas.microsoft.com/office/powerpoint/2012/main" xmlns:a16="http://schemas.microsoft.com/office/drawing/2014/main" xmlns="" val="20000"/>
                    </a:ext>
                  </a:extLst>
                </a:gridCol>
                <a:gridCol w="2856317">
                  <a:extLst>
                    <a:ext uri="{9D8B030D-6E8A-4147-A177-3AD203B41FA5}">
                      <a16:colId xmlns:p14="http://schemas.microsoft.com/office/powerpoint/2010/main" xmlns:p15="http://schemas.microsoft.com/office/powerpoint/2012/main" xmlns:a16="http://schemas.microsoft.com/office/drawing/2014/main" xmlns="" val="20001"/>
                    </a:ext>
                  </a:extLst>
                </a:gridCol>
                <a:gridCol w="2856317">
                  <a:extLst>
                    <a:ext uri="{9D8B030D-6E8A-4147-A177-3AD203B41FA5}">
                      <a16:colId xmlns:p14="http://schemas.microsoft.com/office/powerpoint/2010/main" xmlns:p15="http://schemas.microsoft.com/office/powerpoint/2012/main" xmlns:a16="http://schemas.microsoft.com/office/drawing/2014/main" xmlns="" val="20002"/>
                    </a:ext>
                  </a:extLst>
                </a:gridCol>
              </a:tblGrid>
              <a:tr h="673748">
                <a:tc>
                  <a:txBody>
                    <a:bodyPr/>
                    <a:lstStyle/>
                    <a:p>
                      <a:r>
                        <a:rPr lang="ru-RU" smtClean="0"/>
                        <a:t>          Педагог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   Тема самообразования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                Результат</a:t>
                      </a:r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0"/>
                  </a:ext>
                </a:extLst>
              </a:tr>
              <a:tr h="1990549"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73E8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Боброва Н.В.</a:t>
                      </a:r>
                    </a:p>
                    <a:p>
                      <a:endParaRPr kumimoji="0" lang="ru-RU" sz="2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73E87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kumimoji="0" lang="ru-RU" sz="24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73E87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73E87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Конструирование из синельной проволоки «Синельная Фантазия»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73E87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Выставка детских работ</a:t>
                      </a:r>
                    </a:p>
                    <a:p>
                      <a:endParaRPr kumimoji="0" lang="ru-RU" sz="1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73E87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ru-RU" sz="1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73E87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kumimoji="0" lang="ru-RU" sz="1800" b="1" i="0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73E87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1"/>
                  </a:ext>
                </a:extLst>
              </a:tr>
              <a:tr h="390346">
                <a:tc>
                  <a:txBody>
                    <a:bodyPr/>
                    <a:lstStyle/>
                    <a:p>
                      <a:r>
                        <a:rPr kumimoji="0" lang="ru-RU" sz="24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73E87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Кочнева Л.В.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73E87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Формирование элементарных математических представлений у детей среднего дошкольного возраста посредством развивающих игр  В. В. </a:t>
                      </a:r>
                      <a:r>
                        <a:rPr kumimoji="0" lang="ru-RU" sz="1800" b="1" i="0" u="none" strike="noStrike" kern="1200" cap="none" spc="0" normalizeH="0" baseline="0" noProof="0" err="1" smtClean="0">
                          <a:ln>
                            <a:noFill/>
                          </a:ln>
                          <a:solidFill>
                            <a:srgbClr val="073E87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Воскобовича</a:t>
                      </a:r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Разработана картотека развивающих игр для среднего дошкольного возраста.</a:t>
                      </a:r>
                    </a:p>
                    <a:p>
                      <a:endParaRPr lang="ru-RU" sz="1800" b="1">
                        <a:solidFill>
                          <a:schemeClr val="tx2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2"/>
                  </a:ext>
                </a:extLst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046854" y="2337810"/>
            <a:ext cx="1126908" cy="73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308304" y="2331459"/>
            <a:ext cx="1152128" cy="7680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527425" y="3075360"/>
            <a:ext cx="1232173" cy="834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178128" y="4829596"/>
            <a:ext cx="1811337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046853" y="5085184"/>
            <a:ext cx="1036637" cy="1030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Рисунок 14" descr="http://otlichniktk.ru/uploads/product/16734/ae53c0a9_abca_4711_98a5_8766b62dfb6a.png"/>
          <p:cNvPicPr/>
          <p:nvPr/>
        </p:nvPicPr>
        <p:blipFill>
          <a:blip r:embed="rId7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807447" y="5246243"/>
            <a:ext cx="1276350" cy="1276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5="http://schemas.microsoft.com/office/powerpoint/2012/main" xmlns:p14="http://schemas.microsoft.com/office/powerpoint/2010/main" xmlns="" val="916591271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7" y="404664"/>
            <a:ext cx="7236793" cy="5721499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Характеристика группы:</a:t>
            </a:r>
          </a:p>
          <a:p>
            <a:pPr marL="0" indent="0" algn="ctr">
              <a:buNone/>
            </a:pPr>
            <a:endParaRPr lang="ru-RU" sz="3600" b="1" i="1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«Развитие».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Авторы: Л.А. Венгер, О.М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 Дьяченко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Н.С. Варенцова и др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Программа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«От </a:t>
            </a:r>
            <a:r>
              <a:rPr lang="ru-RU" b="1">
                <a:latin typeface="Times New Roman" pitchFamily="18" charset="0"/>
                <a:cs typeface="Times New Roman" pitchFamily="18" charset="0"/>
              </a:rPr>
              <a:t>рождения до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школы»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под ред.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Н.Е. Вераксы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Т.С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 Комаровой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М.А. Васильевой.</a:t>
            </a:r>
          </a:p>
          <a:p>
            <a:pPr marL="0" indent="0"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Возраст детей: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4-5 лет.</a:t>
            </a:r>
          </a:p>
          <a:p>
            <a:pPr marL="0" indent="0"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Списочный состав: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а начало учебного года- 25 детей (девочек – 12, мальчиков - 13); на конец года- 22 ребенка (девочек - 10; мальчиков - 12).</a:t>
            </a:r>
          </a:p>
          <a:p>
            <a:pPr marL="0" indent="0">
              <a:buNone/>
            </a:pPr>
            <a:endParaRPr lang="ru-RU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/>
          </a:p>
          <a:p>
            <a:pPr marL="0" indent="0">
              <a:buNone/>
            </a:pPr>
            <a:endParaRPr lang="ru-RU"/>
          </a:p>
        </p:txBody>
      </p:sp>
      <p:pic>
        <p:nvPicPr>
          <p:cNvPr id="4" name="Рисунок 3" descr="http://zuravushka36.ucoz.ru/oformlenie/57e.png"/>
          <p:cNvPicPr/>
          <p:nvPr/>
        </p:nvPicPr>
        <p:blipFill>
          <a:blip r:embed="rId2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195736" y="5661248"/>
            <a:ext cx="4392488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5="http://schemas.microsoft.com/office/powerpoint/2012/main" xmlns:p14="http://schemas.microsoft.com/office/powerpoint/2010/main" xmlns="" val="3835997934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628800"/>
            <a:ext cx="8712968" cy="496855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mtClean="0"/>
              <a:t>«Инклюзивное образование детей с ограниченными возможностями здоровья в дошкольной образовательной организации» (</a:t>
            </a:r>
            <a:r>
              <a:rPr lang="ru-RU" smtClean="0">
                <a:solidFill>
                  <a:srgbClr val="073E87"/>
                </a:solidFill>
              </a:rPr>
              <a:t>Л.В. </a:t>
            </a:r>
            <a:r>
              <a:rPr lang="ru-RU" smtClean="0"/>
              <a:t>Кочнева,  Н.В. Боброва);</a:t>
            </a:r>
          </a:p>
          <a:p>
            <a:pPr>
              <a:buFont typeface="Wingdings" pitchFamily="2" charset="2"/>
              <a:buChar char="v"/>
            </a:pPr>
            <a:r>
              <a:rPr lang="ru-RU" smtClean="0"/>
              <a:t>«Игровая технология интеллектуально-творческого развития детей, сказочные игры В.В. Воскобовича в условиях реализации ФГОС» (Л.В. Кочнева);</a:t>
            </a:r>
          </a:p>
          <a:p>
            <a:pPr>
              <a:buFont typeface="Wingdings" pitchFamily="2" charset="2"/>
              <a:buChar char="v"/>
            </a:pPr>
            <a:r>
              <a:rPr lang="ru-RU" smtClean="0"/>
              <a:t> Мастер-класс: «Рисование в нетрадиционной технике ЭБРУ»</a:t>
            </a:r>
          </a:p>
          <a:p>
            <a:pPr marL="0" indent="0">
              <a:buNone/>
            </a:pPr>
            <a:r>
              <a:rPr lang="ru-RU" smtClean="0"/>
              <a:t>(Л.В. Кочнева, Н.В. Боброва).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  <a:endParaRPr lang="ru-RU" sz="3200" b="1" i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112568"/>
          </a:xfrm>
        </p:spPr>
        <p:txBody>
          <a:bodyPr/>
          <a:lstStyle/>
          <a:p>
            <a:pPr marL="0" indent="0">
              <a:buNone/>
            </a:pPr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На 2020 - 2021 учебный год намечены следующие задачи:</a:t>
            </a:r>
          </a:p>
          <a:p>
            <a:pPr marL="457200" indent="-457200">
              <a:buAutoNum type="arabicPeriod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Продолжить целенаправленную работу с детьми по всем образовательным областям.</a:t>
            </a:r>
          </a:p>
          <a:p>
            <a:pPr marL="457200" indent="-457200">
              <a:buAutoNum type="arabicPeriod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Продолжить работу по сохранению, укреплению физического и психического здоровья детей.</a:t>
            </a:r>
          </a:p>
          <a:p>
            <a:pPr marL="457200" indent="-457200">
              <a:buAutoNum type="arabicPeriod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Обогащать РППС в соответствии возрасту детей 5-6 лет.</a:t>
            </a:r>
          </a:p>
          <a:p>
            <a:pPr marL="457200" indent="-457200">
              <a:buAutoNum type="arabicPeriod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 Продолжить работу по реализации проекта: «Мой любимый город Ярославль».</a:t>
            </a:r>
          </a:p>
          <a:p>
            <a:pPr marL="457200" indent="-457200">
              <a:buAutoNum type="arabicPeriod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Продолжать повышать свою профессиональную квалификацию и педагогическую компетентность. </a:t>
            </a:r>
          </a:p>
          <a:p>
            <a:pPr marL="457200" indent="-457200">
              <a:buAutoNum type="arabicPeriod"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Поддерживать партнерские отношения между педагогами, детьми и родителями.</a:t>
            </a:r>
          </a:p>
          <a:p>
            <a:pPr marL="457200" indent="-457200" algn="ctr">
              <a:buNone/>
            </a:pP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В целом считаем свою работу плодотворной!</a:t>
            </a:r>
          </a:p>
          <a:p>
            <a:pPr marL="457200" indent="-457200" algn="ctr">
              <a:buAutoNum type="arabicPeriod"/>
            </a:pPr>
            <a:endParaRPr lang="ru-RU" sz="2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Перспективы на следующий год</a:t>
            </a:r>
            <a:endParaRPr lang="ru-RU" sz="3200" b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5="http://schemas.microsoft.com/office/powerpoint/2012/main" xmlns:p14="http://schemas.microsoft.com/office/powerpoint/2010/main" xmlns="" val="1977366355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Посещаемость детей</a:t>
            </a:r>
            <a:r>
              <a:rPr lang="en-US" sz="40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i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 сентябрь - май</a:t>
            </a:r>
            <a:endParaRPr lang="ru-RU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5="http://schemas.microsoft.com/office/powerpoint/2012/main" xmlns:p14="http://schemas.microsoft.com/office/powerpoint/2010/main" xmlns="" val="333151129"/>
              </p:ext>
            </p:extLst>
          </p:nvPr>
        </p:nvGraphicFramePr>
        <p:xfrm>
          <a:off x="395536" y="1916832"/>
          <a:ext cx="525658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Объект 11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5="http://schemas.microsoft.com/office/powerpoint/2012/main" xmlns:p14="http://schemas.microsoft.com/office/powerpoint/2010/main" xmlns="" val="2507901297"/>
              </p:ext>
            </p:extLst>
          </p:nvPr>
        </p:nvGraphicFramePr>
        <p:xfrm>
          <a:off x="5796136" y="2132860"/>
          <a:ext cx="3096344" cy="4467836"/>
        </p:xfrm>
        <a:graphic>
          <a:graphicData uri="http://schemas.openxmlformats.org/drawingml/2006/table">
            <a:tbl>
              <a:tblPr firstRow="1" firstCol="1" bandRow="1"/>
              <a:tblGrid>
                <a:gridCol w="1152128">
                  <a:extLst>
                    <a:ext uri="{9D8B030D-6E8A-4147-A177-3AD203B41FA5}">
                      <a16:colId xmlns:p14="http://schemas.microsoft.com/office/powerpoint/2010/main" xmlns:p15="http://schemas.microsoft.com/office/powerpoint/2012/main" xmlns:a16="http://schemas.microsoft.com/office/drawing/2014/main" xmlns="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p14="http://schemas.microsoft.com/office/powerpoint/2010/main" xmlns:p15="http://schemas.microsoft.com/office/powerpoint/2012/main" xmlns:a16="http://schemas.microsoft.com/office/drawing/2014/main" xmlns="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p14="http://schemas.microsoft.com/office/powerpoint/2010/main" xmlns:p15="http://schemas.microsoft.com/office/powerpoint/2012/main" xmlns:a16="http://schemas.microsoft.com/office/drawing/2014/main" xmlns="" val="20002"/>
                    </a:ext>
                  </a:extLst>
                </a:gridCol>
              </a:tblGrid>
              <a:tr h="66039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Положительная динамика количества дней пребывания ребенка в группе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0-8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0"/>
                  </a:ext>
                </a:extLst>
              </a:tr>
              <a:tr h="33019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посещаемость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1"/>
                  </a:ext>
                </a:extLst>
              </a:tr>
              <a:tr h="330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м/г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2"/>
                  </a:ext>
                </a:extLst>
              </a:tr>
              <a:tr h="330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 2019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72,0%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3"/>
                  </a:ext>
                </a:extLst>
              </a:tr>
              <a:tr h="330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 2019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77,0%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4"/>
                  </a:ext>
                </a:extLst>
              </a:tr>
              <a:tr h="330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Ноябрь2019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62,0%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5"/>
                  </a:ext>
                </a:extLst>
              </a:tr>
              <a:tr h="330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Декабрь2019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73,2%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6"/>
                  </a:ext>
                </a:extLst>
              </a:tr>
              <a:tr h="330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Январь2020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71,7%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7"/>
                  </a:ext>
                </a:extLst>
              </a:tr>
              <a:tr h="330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Февраль2020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69,2%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8"/>
                  </a:ext>
                </a:extLst>
              </a:tr>
              <a:tr h="330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 2020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66,7%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9"/>
                  </a:ext>
                </a:extLst>
              </a:tr>
              <a:tr h="3301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Апрель 2020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5="http://schemas.microsoft.com/office/powerpoint/2012/main" xmlns:p14="http://schemas.microsoft.com/office/powerpoint/2010/main" xmlns="" val="82867023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>
                <a:solidFill>
                  <a:srgbClr val="FFFF00"/>
                </a:solidFill>
                <a:latin typeface="Times New Roman"/>
                <a:ea typeface="Calibri"/>
              </a:rPr>
              <a:t>Показатель заболеваемости воспитанников</a:t>
            </a:r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5="http://schemas.microsoft.com/office/powerpoint/2012/main" xmlns:p14="http://schemas.microsoft.com/office/powerpoint/2010/main" xmlns="" val="2296333632"/>
              </p:ext>
            </p:extLst>
          </p:nvPr>
        </p:nvGraphicFramePr>
        <p:xfrm>
          <a:off x="5580112" y="2390170"/>
          <a:ext cx="3024335" cy="4225088"/>
        </p:xfrm>
        <a:graphic>
          <a:graphicData uri="http://schemas.openxmlformats.org/drawingml/2006/table">
            <a:tbl>
              <a:tblPr firstRow="1" firstCol="1" bandRow="1"/>
              <a:tblGrid>
                <a:gridCol w="936103">
                  <a:extLst>
                    <a:ext uri="{9D8B030D-6E8A-4147-A177-3AD203B41FA5}">
                      <a16:colId xmlns:p14="http://schemas.microsoft.com/office/powerpoint/2010/main" xmlns:p15="http://schemas.microsoft.com/office/powerpoint/2012/main"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p14="http://schemas.microsoft.com/office/powerpoint/2010/main" xmlns:p15="http://schemas.microsoft.com/office/powerpoint/2012/main" xmlns:a16="http://schemas.microsoft.com/office/drawing/2014/main" xmlns="" val="20001"/>
                    </a:ext>
                  </a:extLst>
                </a:gridCol>
                <a:gridCol w="792088">
                  <a:extLst>
                    <a:ext uri="{9D8B030D-6E8A-4147-A177-3AD203B41FA5}">
                      <a16:colId xmlns:p14="http://schemas.microsoft.com/office/powerpoint/2010/main" xmlns:p15="http://schemas.microsoft.com/office/powerpoint/2012/main" xmlns:a16="http://schemas.microsoft.com/office/drawing/2014/main" xmlns="" val="20002"/>
                    </a:ext>
                  </a:extLst>
                </a:gridCol>
              </a:tblGrid>
              <a:tr h="612842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Показатель заболеваемости воспитанников, 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0-8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0"/>
                  </a:ext>
                </a:extLst>
              </a:tr>
              <a:tr h="34428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м/г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1"/>
                  </a:ext>
                </a:extLst>
              </a:tr>
              <a:tr h="4355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Сентябрь 2019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6,48%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2"/>
                  </a:ext>
                </a:extLst>
              </a:tr>
              <a:tr h="4355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Октябрь 2019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5,0%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3"/>
                  </a:ext>
                </a:extLst>
              </a:tr>
              <a:tr h="4355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Ноябрь2019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14,0%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4"/>
                  </a:ext>
                </a:extLst>
              </a:tr>
              <a:tr h="4355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Декабрь2019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6,1%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5"/>
                  </a:ext>
                </a:extLst>
              </a:tr>
              <a:tr h="4355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Январь2020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9,6%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6"/>
                  </a:ext>
                </a:extLst>
              </a:tr>
              <a:tr h="4355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Февраль2020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7,3%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7"/>
                  </a:ext>
                </a:extLst>
              </a:tr>
              <a:tr h="414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Март 2020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4,3%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ct val="0"/>
                        </a:spcAft>
                      </a:pPr>
                      <a:r>
                        <a:rPr lang="ru-RU" sz="1400" b="1" i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7,0</a:t>
                      </a:r>
                      <a:endParaRPr lang="ru-RU" sz="1400" b="1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0715" marR="407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p14="http://schemas.microsoft.com/office/powerpoint/2010/main" xmlns:p15="http://schemas.microsoft.com/office/powerpoint/2012/main" xmlns:a16="http://schemas.microsoft.com/office/drawing/2014/main" xmlns="" val="10008"/>
                  </a:ext>
                </a:extLst>
              </a:tr>
            </a:tbl>
          </a:graphicData>
        </a:graphic>
      </p:graphicFrame>
      <p:graphicFrame>
        <p:nvGraphicFramePr>
          <p:cNvPr id="7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5="http://schemas.microsoft.com/office/powerpoint/2012/main" xmlns:p14="http://schemas.microsoft.com/office/powerpoint/2010/main" xmlns="" val="3552933612"/>
              </p:ext>
            </p:extLst>
          </p:nvPr>
        </p:nvGraphicFramePr>
        <p:xfrm>
          <a:off x="179512" y="2348880"/>
          <a:ext cx="5328591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5="http://schemas.microsoft.com/office/powerpoint/2012/main" xmlns:p14="http://schemas.microsoft.com/office/powerpoint/2010/main" xmlns="" val="3721141649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252728"/>
          </a:xfrm>
        </p:spPr>
        <p:txBody>
          <a:bodyPr>
            <a:normAutofit/>
          </a:bodyPr>
          <a:lstStyle/>
          <a:p>
            <a:r>
              <a:rPr lang="ru-RU" sz="32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Уровень освоения ООП ДОУ</a:t>
            </a:r>
            <a:endParaRPr lang="ru-RU" sz="32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323528" y="4581128"/>
            <a:ext cx="8568952" cy="161482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Итоги мониторинга на конец учебного года показали, что уровень детского развития по сравнению с началом года значительно повысился.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23528" y="1348989"/>
            <a:ext cx="864096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14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НАЧАЛО УЧЕБНОГО ГОДА                                                                       КОНЕЦ УЧЕБНОГО ГОДА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5="http://schemas.microsoft.com/office/powerpoint/2012/main" xmlns:p14="http://schemas.microsoft.com/office/powerpoint/2010/main" xmlns="" val="4225054884"/>
              </p:ext>
            </p:extLst>
          </p:nvPr>
        </p:nvGraphicFramePr>
        <p:xfrm>
          <a:off x="4215275" y="1673633"/>
          <a:ext cx="4605197" cy="2531746"/>
        </p:xfrm>
        <a:graphic>
          <a:graphicData uri="http://schemas.openxmlformats.org/presentationml/2006/ole">
            <p:oleObj spid="_x0000_s1038" name="Диаграмма" r:id="rId3" imgW="5457825" imgH="3257550" progId="MSGraph.Chart.8">
              <p:embed/>
            </p:oleObj>
          </a:graphicData>
        </a:graphic>
      </p:graphicFrame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3667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900" b="1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52400" y="134779"/>
            <a:ext cx="18473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5="http://schemas.microsoft.com/office/powerpoint/2012/main" xmlns:p14="http://schemas.microsoft.com/office/powerpoint/2010/main" xmlns="" val="2423748271"/>
              </p:ext>
            </p:extLst>
          </p:nvPr>
        </p:nvGraphicFramePr>
        <p:xfrm>
          <a:off x="152400" y="1676547"/>
          <a:ext cx="4226636" cy="2507704"/>
        </p:xfrm>
        <a:graphic>
          <a:graphicData uri="http://schemas.openxmlformats.org/presentationml/2006/ole">
            <p:oleObj spid="_x0000_s1039" name="Диаграмма" r:id="rId4" imgW="5419725" imgH="3209925" progId="MSGraph.Chart.8">
              <p:embed/>
            </p:oleObj>
          </a:graphicData>
        </a:graphic>
      </p:graphicFrame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52400" y="38195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ru-RU" sz="900" b="1" i="0" u="none" strike="noStrike" cap="none" normalizeH="0" baseline="0" smtClean="0">
                <a:ln>
                  <a:noFill/>
                </a:ln>
                <a:solidFill>
                  <a:srgbClr val="4F81BD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5="http://schemas.microsoft.com/office/powerpoint/2012/main" xmlns:p14="http://schemas.microsoft.com/office/powerpoint/2010/main" xmlns="" val="38635834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00808"/>
            <a:ext cx="8640960" cy="442535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В 2019-2020 учебном году в группе были пополнены все центры с учетом возрастных особенностей детей среднего возраста. </a:t>
            </a:r>
          </a:p>
          <a:p>
            <a:pPr marL="0" indent="0" algn="just"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Были оформлены</a:t>
            </a:r>
            <a:r>
              <a:rPr lang="ru-RU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центры: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равственно-патриотического воспитания, психологической разгрузки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пожарной безопасности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по ППД. А также создан мини-музей </a:t>
            </a:r>
            <a:r>
              <a:rPr lang="ru-RU" b="1" i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екоративного искусства.</a:t>
            </a:r>
          </a:p>
          <a:p>
            <a:pPr marL="0" indent="0" algn="just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В этом учебном году проходили смотры -  конкурсы:</a:t>
            </a:r>
          </a:p>
          <a:p>
            <a:pPr marL="0" indent="0" algn="just">
              <a:buNone/>
            </a:pPr>
            <a:r>
              <a:rPr lang="ru-RU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«Готовность групп к началу нового учебного года» – </a:t>
            </a:r>
            <a:r>
              <a:rPr lang="ru-RU" b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1место;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«Лучший уголок нравственно - патриотического воспитания» - 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0" algn="just"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«Лучшее оформление группы к Новому году» –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1место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Совершенствование и пополнение РППС </a:t>
            </a:r>
            <a:br>
              <a:rPr lang="ru-RU" sz="32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 группе</a:t>
            </a:r>
            <a:endParaRPr lang="ru-RU" sz="32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5="http://schemas.microsoft.com/office/powerpoint/2012/main" xmlns:p14="http://schemas.microsoft.com/office/powerpoint/2010/main" xmlns="" val="330143088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140535" y="116632"/>
            <a:ext cx="2600000" cy="1961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49653" y="116632"/>
            <a:ext cx="2862842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rcRect l="3945"/>
          <a:stretch>
            <a:fillRect/>
          </a:stretch>
        </p:blipFill>
        <p:spPr bwMode="auto">
          <a:xfrm>
            <a:off x="5856154" y="221407"/>
            <a:ext cx="2632506" cy="2055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771800" y="1844824"/>
            <a:ext cx="3494244" cy="2625977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rcRect l="3708" t="12421" r="4791" b="7328"/>
          <a:stretch>
            <a:fillRect/>
          </a:stretch>
        </p:blipFill>
        <p:spPr bwMode="auto">
          <a:xfrm rot="5400000">
            <a:off x="5963912" y="3167112"/>
            <a:ext cx="3044763" cy="2004733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rcRect l="7194" t="7675" b="6345"/>
          <a:stretch>
            <a:fillRect/>
          </a:stretch>
        </p:blipFill>
        <p:spPr bwMode="auto">
          <a:xfrm rot="5400000">
            <a:off x="3082731" y="4508820"/>
            <a:ext cx="2659881" cy="1981200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8333" y="2944848"/>
            <a:ext cx="2785482" cy="2031155"/>
          </a:xfrm>
          <a:prstGeom prst="rect">
            <a:avLst/>
          </a:prstGeom>
          <a:noFill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5="http://schemas.microsoft.com/office/powerpoint/2012/main" xmlns:p14="http://schemas.microsoft.com/office/powerpoint/2010/main" xmlns="" val="73379040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256584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ru-RU" sz="6200" b="1" smtClean="0">
                <a:latin typeface="Times New Roman" pitchFamily="18" charset="0"/>
                <a:cs typeface="Times New Roman" pitchFamily="18" charset="0"/>
              </a:rPr>
              <a:t>В течение учебного года была проведена следующая работа с родителями:</a:t>
            </a:r>
          </a:p>
          <a:p>
            <a:pPr algn="just">
              <a:buFont typeface="Wingdings" pitchFamily="2" charset="2"/>
              <a:buChar char="v"/>
            </a:pPr>
            <a:r>
              <a:rPr lang="ru-RU" sz="6200" smtClean="0">
                <a:latin typeface="Times New Roman" pitchFamily="18" charset="0"/>
                <a:cs typeface="Times New Roman" pitchFamily="18" charset="0"/>
              </a:rPr>
              <a:t>Родительские собрания: </a:t>
            </a:r>
          </a:p>
          <a:p>
            <a:pPr marL="457200" indent="-457200" algn="just">
              <a:buAutoNum type="arabicPeriod"/>
            </a:pPr>
            <a:r>
              <a:rPr lang="ru-RU" sz="6200" i="1" smtClean="0">
                <a:latin typeface="Times New Roman" pitchFamily="18" charset="0"/>
                <a:cs typeface="Times New Roman" pitchFamily="18" charset="0"/>
              </a:rPr>
              <a:t>«Возрастные особенности детей 3-4 лет»; </a:t>
            </a:r>
          </a:p>
          <a:p>
            <a:pPr marL="457200" indent="-457200" algn="just">
              <a:buAutoNum type="arabicPeriod"/>
            </a:pPr>
            <a:r>
              <a:rPr lang="ru-RU" sz="6200" i="1" smtClean="0">
                <a:latin typeface="Times New Roman" pitchFamily="18" charset="0"/>
                <a:cs typeface="Times New Roman" pitchFamily="18" charset="0"/>
              </a:rPr>
              <a:t>«Забота о здоровье ребенка»</a:t>
            </a:r>
          </a:p>
          <a:p>
            <a:pPr algn="just">
              <a:buFont typeface="Wingdings" pitchFamily="2" charset="2"/>
              <a:buChar char="v"/>
            </a:pPr>
            <a:r>
              <a:rPr lang="ru-RU" sz="6000" i="1" smtClean="0">
                <a:latin typeface="Times New Roman" pitchFamily="18" charset="0"/>
                <a:cs typeface="Times New Roman" pitchFamily="18" charset="0"/>
              </a:rPr>
              <a:t> Консультации на различные темы,</a:t>
            </a:r>
            <a:r>
              <a:rPr lang="ru-RU" sz="6000" i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i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индивидуальные беседы,</a:t>
            </a:r>
            <a:r>
              <a:rPr lang="ru-RU" sz="6000" i="1" smtClean="0">
                <a:latin typeface="Times New Roman" pitchFamily="18" charset="0"/>
                <a:cs typeface="Times New Roman" pitchFamily="18" charset="0"/>
              </a:rPr>
              <a:t> анкетирование, памятки, папки-передвижки по лексическим темам недели.</a:t>
            </a:r>
          </a:p>
          <a:p>
            <a:pPr algn="just">
              <a:buFont typeface="Wingdings" pitchFamily="2" charset="2"/>
              <a:buChar char="v"/>
            </a:pPr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 Стенгазеты: </a:t>
            </a:r>
            <a:r>
              <a:rPr lang="ru-RU" sz="6000" i="1" smtClean="0">
                <a:latin typeface="Times New Roman" pitchFamily="18" charset="0"/>
                <a:cs typeface="Times New Roman" pitchFamily="18" charset="0"/>
              </a:rPr>
              <a:t>«Воспоминание о лете»; «Лучшая мама на свете»; «Поздравляем папу».</a:t>
            </a:r>
          </a:p>
          <a:p>
            <a:pPr>
              <a:buFont typeface="Wingdings" pitchFamily="2" charset="2"/>
              <a:buChar char="v"/>
            </a:pPr>
            <a:endParaRPr lang="ru-RU" smtClean="0"/>
          </a:p>
          <a:p>
            <a:pPr marL="0" indent="0">
              <a:buNone/>
            </a:pPr>
            <a:r>
              <a:rPr lang="ru-RU" smtClean="0"/>
              <a:t> </a:t>
            </a:r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003232" cy="930432"/>
          </a:xfrm>
        </p:spPr>
        <p:txBody>
          <a:bodyPr>
            <a:normAutofit/>
          </a:bodyPr>
          <a:lstStyle/>
          <a:p>
            <a:r>
              <a:rPr lang="ru-RU" sz="3200" b="1" i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Взаимодействие с родителями</a:t>
            </a:r>
            <a:endParaRPr lang="ru-RU" sz="3200" b="1" i="1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115616" y="5393086"/>
            <a:ext cx="1815083" cy="131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3794795" y="5412927"/>
            <a:ext cx="1871663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570712" y="5393086"/>
            <a:ext cx="1750399" cy="1314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5="http://schemas.microsoft.com/office/powerpoint/2012/main" xmlns:p14="http://schemas.microsoft.com/office/powerpoint/2010/main" xmlns="" val="27993014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32656"/>
            <a:ext cx="8784976" cy="6192688"/>
          </a:xfrm>
        </p:spPr>
        <p:txBody>
          <a:bodyPr/>
          <a:lstStyle/>
          <a:p>
            <a:pPr lvl="0">
              <a:buClr>
                <a:srgbClr val="31B6FD"/>
              </a:buClr>
              <a:buFont typeface="Wingdings" pitchFamily="2" charset="2"/>
              <a:buChar char="v"/>
            </a:pPr>
            <a:r>
              <a:rPr lang="ru-RU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Выставки совместных работ: </a:t>
            </a:r>
            <a:r>
              <a:rPr lang="ru-RU" i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«Дары осени»; «Новогодняя </a:t>
            </a:r>
            <a:endParaRPr lang="ru-RU" i="1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31B6FD"/>
              </a:buClr>
              <a:buFont typeface="Wingdings" pitchFamily="2" charset="2"/>
              <a:buChar char="v"/>
            </a:pPr>
            <a:r>
              <a:rPr lang="ru-RU" i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игрушка</a:t>
            </a:r>
            <a:r>
              <a:rPr lang="ru-RU" i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»; «ППБ»; «ППД</a:t>
            </a:r>
            <a:r>
              <a:rPr lang="ru-RU" i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lvl="0">
              <a:buClr>
                <a:srgbClr val="31B6FD"/>
              </a:buClr>
              <a:buFont typeface="Wingdings" pitchFamily="2" charset="2"/>
              <a:buChar char="v"/>
            </a:pPr>
            <a:endParaRPr lang="ru-RU" sz="2000" i="1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31B6FD"/>
              </a:buClr>
              <a:buFont typeface="Wingdings" pitchFamily="2" charset="2"/>
              <a:buChar char="v"/>
            </a:pPr>
            <a:endParaRPr lang="ru-RU" sz="2000" i="1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31B6FD"/>
              </a:buClr>
              <a:buFont typeface="Wingdings" pitchFamily="2" charset="2"/>
              <a:buChar char="v"/>
            </a:pPr>
            <a:endParaRPr lang="ru-RU" sz="2000" i="1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31B6FD"/>
              </a:buClr>
              <a:buFont typeface="Wingdings" pitchFamily="2" charset="2"/>
              <a:buChar char="v"/>
            </a:pPr>
            <a:endParaRPr lang="ru-RU" sz="2000" i="1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Clr>
                <a:srgbClr val="31B6FD"/>
              </a:buClr>
              <a:buNone/>
            </a:pPr>
            <a:endParaRPr lang="ru-RU" sz="2000" i="1" smtClean="0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31B6FD"/>
              </a:buClr>
              <a:buFont typeface="Wingdings" pitchFamily="2" charset="2"/>
              <a:buChar char="v"/>
            </a:pPr>
            <a:r>
              <a:rPr lang="ru-RU" i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Совместное </a:t>
            </a:r>
            <a:r>
              <a:rPr lang="ru-RU" i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мероприятие, </a:t>
            </a:r>
            <a:r>
              <a:rPr lang="ru-RU" i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посвященное празднику «</a:t>
            </a:r>
            <a:r>
              <a:rPr lang="ru-RU" i="1" smtClean="0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День Матери</a:t>
            </a:r>
            <a:r>
              <a:rPr lang="ru-RU" i="1">
                <a:solidFill>
                  <a:srgbClr val="073E87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lvl="0" indent="0">
              <a:buClr>
                <a:srgbClr val="31B6FD"/>
              </a:buClr>
              <a:buNone/>
            </a:pPr>
            <a:endParaRPr lang="ru-RU" b="1" i="1">
              <a:solidFill>
                <a:srgbClr val="073E87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51520" y="1305148"/>
            <a:ext cx="2384425" cy="157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494995" y="900137"/>
            <a:ext cx="1341437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901679" y="1305148"/>
            <a:ext cx="1262063" cy="145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069862" y="1628799"/>
            <a:ext cx="1238250" cy="141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7541543" y="836712"/>
            <a:ext cx="1371600" cy="120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51520" y="4005064"/>
            <a:ext cx="2024063" cy="196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454795" y="4501281"/>
            <a:ext cx="1731963" cy="202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9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318117" y="4048543"/>
            <a:ext cx="2127250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p14="http://schemas.microsoft.com/office/powerpoint/2010/main" xmlns:p15="http://schemas.microsoft.com/office/powerpoint/2012/main"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576726" y="4705559"/>
            <a:ext cx="2376264" cy="17958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p14="http://schemas.microsoft.com/office/powerpoint/2010/main" xmlns:p15="http://schemas.microsoft.com/office/powerpoint/2012/main"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p14="http://schemas.microsoft.com/office/powerpoint/2010/main" xmlns:p15="http://schemas.microsoft.com/office/powerpoint/2012/main"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p14="http://schemas.microsoft.com/office/powerpoint/2010/main" xmlns:p15="http://schemas.microsoft.com/office/powerpoint/2012/main"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5="http://schemas.microsoft.com/office/powerpoint/2012/main" xmlns:p14="http://schemas.microsoft.com/office/powerpoint/2010/main" xmlns="" val="1794758665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Arial"/>
        <a:cs typeface="Arial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Arial"/>
        <a:cs typeface="Arial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/>
      <a:ea typeface="Arial"/>
      <a:cs typeface="Arial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/>
      <a:ea typeface="Arial"/>
      <a:cs typeface="Arial"/>
      <a:font script="Jpan" typeface="游明朝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Arial"/>
      <a:cs typeface="Arial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Arial"/>
      <a:cs typeface="Arial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1222</TotalTime>
  <Words>961</Words>
  <Application>Aspose.Slides for .NET</Application>
  <PresentationFormat>Экран (4:3)</PresentationFormat>
  <Paragraphs>213</Paragraphs>
  <Slides>21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3" baseType="lpstr">
      <vt:lpstr>Волна</vt:lpstr>
      <vt:lpstr>Диаграмма</vt:lpstr>
      <vt:lpstr>                           Группа 3к.3 «Непоседы» (средний возраст) 2019-2020уч. год Воспитатели: Кочнева Л.В., Боброва Н.В. </vt:lpstr>
      <vt:lpstr>Слайд 2</vt:lpstr>
      <vt:lpstr>Посещаемость детей за сентябрь - май</vt:lpstr>
      <vt:lpstr>Показатель заболеваемости воспитанников</vt:lpstr>
      <vt:lpstr>Уровень освоения ООП ДОУ</vt:lpstr>
      <vt:lpstr>Совершенствование и пополнение РППС  в группе</vt:lpstr>
      <vt:lpstr>Слайд 7</vt:lpstr>
      <vt:lpstr>Взаимодействие с родителями</vt:lpstr>
      <vt:lpstr>Слайд 9</vt:lpstr>
      <vt:lpstr>Слайд 10</vt:lpstr>
      <vt:lpstr>Участие в мероприятиях</vt:lpstr>
      <vt:lpstr>Слайд 12</vt:lpstr>
      <vt:lpstr>Слайд 13</vt:lpstr>
      <vt:lpstr>Участие в праздничных мероприятиях</vt:lpstr>
      <vt:lpstr>Интересные события в жизни группы</vt:lpstr>
      <vt:lpstr>Слайд 16</vt:lpstr>
      <vt:lpstr>Слайд 17</vt:lpstr>
      <vt:lpstr>Слайд 18</vt:lpstr>
      <vt:lpstr>Самообразование</vt:lpstr>
      <vt:lpstr>Повышение квалификации</vt:lpstr>
      <vt:lpstr>Перспективы на следующий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Группа «непоседы» средний возраст 2019-2020 уч.год</dc:title>
  <dc:creator>Пользователь Windows</dc:creator>
  <cp:lastModifiedBy>ELENA</cp:lastModifiedBy>
  <cp:revision>109</cp:revision>
  <dcterms:created xsi:type="dcterms:W3CDTF">2020-03-13T13:38:52Z</dcterms:created>
  <dcterms:modified xsi:type="dcterms:W3CDTF">2020-09-16T18:57:43Z</dcterms:modified>
</cp:coreProperties>
</file>