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2" r:id="rId3"/>
    <p:sldId id="258" r:id="rId4"/>
    <p:sldId id="257" r:id="rId5"/>
    <p:sldId id="259" r:id="rId6"/>
    <p:sldId id="261" r:id="rId7"/>
    <p:sldId id="262" r:id="rId8"/>
    <p:sldId id="263" r:id="rId9"/>
    <p:sldId id="271" r:id="rId10"/>
    <p:sldId id="264" r:id="rId11"/>
    <p:sldId id="266" r:id="rId12"/>
    <p:sldId id="267" r:id="rId13"/>
    <p:sldId id="268" r:id="rId14"/>
    <p:sldId id="269" r:id="rId15"/>
    <p:sldId id="270" r:id="rId16"/>
    <p:sldId id="26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4"/>
  <c:chart>
    <c:plotArea>
      <c:layout>
        <c:manualLayout>
          <c:layoutTarget val="inner"/>
          <c:xMode val="edge"/>
          <c:yMode val="edge"/>
          <c:x val="8.9403554286389741E-2"/>
          <c:y val="5.7355143219580546E-2"/>
          <c:w val="0.79491431575476457"/>
          <c:h val="0.84476147926021861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5">
                <a:lumMod val="60000"/>
                <a:lumOff val="40000"/>
              </a:schemeClr>
            </a:solidFill>
          </c:spPr>
          <c:cat>
            <c:numRef>
              <c:f>Лист1!$C$4:$C$10</c:f>
              <c:numCache>
                <c:formatCode>mmm/yy</c:formatCode>
                <c:ptCount val="7"/>
                <c:pt idx="0">
                  <c:v>43709</c:v>
                </c:pt>
                <c:pt idx="1">
                  <c:v>43739</c:v>
                </c:pt>
                <c:pt idx="2">
                  <c:v>43770</c:v>
                </c:pt>
                <c:pt idx="3">
                  <c:v>43800</c:v>
                </c:pt>
                <c:pt idx="4">
                  <c:v>43831</c:v>
                </c:pt>
                <c:pt idx="5">
                  <c:v>43862</c:v>
                </c:pt>
                <c:pt idx="6">
                  <c:v>43891</c:v>
                </c:pt>
              </c:numCache>
            </c:numRef>
          </c:cat>
          <c:val>
            <c:numRef>
              <c:f>Лист1!$D$4:$D$10</c:f>
              <c:numCache>
                <c:formatCode>0.00%</c:formatCode>
                <c:ptCount val="7"/>
                <c:pt idx="0">
                  <c:v>2.930000000000001E-2</c:v>
                </c:pt>
                <c:pt idx="1">
                  <c:v>3.0000000000000016E-2</c:v>
                </c:pt>
                <c:pt idx="2">
                  <c:v>0.125</c:v>
                </c:pt>
                <c:pt idx="3">
                  <c:v>8.6000000000000063E-2</c:v>
                </c:pt>
                <c:pt idx="4">
                  <c:v>4.6000000000000013E-2</c:v>
                </c:pt>
                <c:pt idx="5">
                  <c:v>7.6000000000000054E-2</c:v>
                </c:pt>
                <c:pt idx="6">
                  <c:v>7.0000000000000034E-2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D01-48F4-A966-D5B9FA5E3B8F}"/>
            </c:ext>
          </c:extLst>
        </c:ser>
        <c:dLbls/>
        <c:axId val="45436288"/>
        <c:axId val="45446272"/>
      </c:barChart>
      <c:dateAx>
        <c:axId val="45436288"/>
        <c:scaling>
          <c:orientation val="minMax"/>
        </c:scaling>
        <c:axPos val="b"/>
        <c:numFmt formatCode="mmm/yy" sourceLinked="1"/>
        <c:tickLblPos val="nextTo"/>
        <c:crossAx val="45446272"/>
        <c:crosses val="autoZero"/>
        <c:auto val="1"/>
        <c:lblOffset val="100"/>
        <c:baseTimeUnit val="months"/>
      </c:dateAx>
      <c:valAx>
        <c:axId val="45446272"/>
        <c:scaling>
          <c:orientation val="minMax"/>
        </c:scaling>
        <c:axPos val="l"/>
        <c:majorGridlines/>
        <c:numFmt formatCode="0.00%" sourceLinked="1"/>
        <c:tickLblPos val="nextTo"/>
        <c:crossAx val="4543628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7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cat>
            <c:numRef>
              <c:f>Лист1!$D$4:$D$10</c:f>
              <c:numCache>
                <c:formatCode>mmm/yy</c:formatCode>
                <c:ptCount val="7"/>
                <c:pt idx="0">
                  <c:v>43709</c:v>
                </c:pt>
                <c:pt idx="1">
                  <c:v>43739</c:v>
                </c:pt>
                <c:pt idx="2">
                  <c:v>43770</c:v>
                </c:pt>
                <c:pt idx="3">
                  <c:v>43800</c:v>
                </c:pt>
                <c:pt idx="4">
                  <c:v>43831</c:v>
                </c:pt>
                <c:pt idx="5">
                  <c:v>43862</c:v>
                </c:pt>
                <c:pt idx="6">
                  <c:v>43891</c:v>
                </c:pt>
              </c:numCache>
            </c:numRef>
          </c:cat>
          <c:val>
            <c:numRef>
              <c:f>Лист1!$E$4:$E$10</c:f>
              <c:numCache>
                <c:formatCode>0.00%</c:formatCode>
                <c:ptCount val="7"/>
                <c:pt idx="0">
                  <c:v>0.78900000000000003</c:v>
                </c:pt>
                <c:pt idx="1">
                  <c:v>0.86260000000000103</c:v>
                </c:pt>
                <c:pt idx="2">
                  <c:v>0.78849999999999998</c:v>
                </c:pt>
                <c:pt idx="3">
                  <c:v>0.80100000000000005</c:v>
                </c:pt>
                <c:pt idx="4">
                  <c:v>0.82570000000000077</c:v>
                </c:pt>
                <c:pt idx="5">
                  <c:v>0.75440000000000063</c:v>
                </c:pt>
                <c:pt idx="6">
                  <c:v>0.70160000000000089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16-4EA0-9E56-92865060CEEB}"/>
            </c:ext>
          </c:extLst>
        </c:ser>
        <c:dLbls/>
        <c:axId val="45511424"/>
        <c:axId val="45512960"/>
      </c:barChart>
      <c:dateAx>
        <c:axId val="45511424"/>
        <c:scaling>
          <c:orientation val="minMax"/>
        </c:scaling>
        <c:axPos val="b"/>
        <c:numFmt formatCode="mmm/yy" sourceLinked="1"/>
        <c:tickLblPos val="nextTo"/>
        <c:crossAx val="45512960"/>
        <c:crosses val="autoZero"/>
        <c:auto val="1"/>
        <c:lblOffset val="100"/>
        <c:baseTimeUnit val="months"/>
      </c:dateAx>
      <c:valAx>
        <c:axId val="45512960"/>
        <c:scaling>
          <c:orientation val="minMax"/>
        </c:scaling>
        <c:axPos val="l"/>
        <c:majorGridlines/>
        <c:numFmt formatCode="0.00%" sourceLinked="1"/>
        <c:tickLblPos val="nextTo"/>
        <c:crossAx val="4551142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Начало года</c:v>
                </c:pt>
              </c:strCache>
            </c:strRef>
          </c:tx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Соц-ком. Разв.</c:v>
                </c:pt>
                <c:pt idx="1">
                  <c:v>Познание</c:v>
                </c:pt>
                <c:pt idx="2">
                  <c:v>Речевое разв.</c:v>
                </c:pt>
                <c:pt idx="3">
                  <c:v>Худ.-Эстет развит.</c:v>
                </c:pt>
                <c:pt idx="4">
                  <c:v>Физическое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0.00">
                  <c:v>2.1</c:v>
                </c:pt>
                <c:pt idx="1">
                  <c:v>2.2000000000000002</c:v>
                </c:pt>
                <c:pt idx="2">
                  <c:v>1.9000000000000001</c:v>
                </c:pt>
                <c:pt idx="3">
                  <c:v>2.1</c:v>
                </c:pt>
                <c:pt idx="4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FE2-42C8-A13C-6F8A857EB7F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Конец года</c:v>
                </c:pt>
              </c:strCache>
            </c:strRef>
          </c:tx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Соц-ком. Разв.</c:v>
                </c:pt>
                <c:pt idx="1">
                  <c:v>Познание</c:v>
                </c:pt>
                <c:pt idx="2">
                  <c:v>Речевое разв.</c:v>
                </c:pt>
                <c:pt idx="3">
                  <c:v>Худ.-Эстет развит.</c:v>
                </c:pt>
                <c:pt idx="4">
                  <c:v>Физическое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2.6</c:v>
                </c:pt>
                <c:pt idx="1">
                  <c:v>2.5</c:v>
                </c:pt>
                <c:pt idx="2">
                  <c:v>2.2999999999999998</c:v>
                </c:pt>
                <c:pt idx="3">
                  <c:v>2.8</c:v>
                </c:pt>
                <c:pt idx="4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FE2-42C8-A13C-6F8A857EB7FE}"/>
            </c:ext>
          </c:extLst>
        </c:ser>
        <c:dLbls/>
        <c:marker val="1"/>
        <c:axId val="46419328"/>
        <c:axId val="46457984"/>
      </c:lineChart>
      <c:catAx>
        <c:axId val="46419328"/>
        <c:scaling>
          <c:orientation val="minMax"/>
        </c:scaling>
        <c:axPos val="b"/>
        <c:numFmt formatCode="General" sourceLinked="0"/>
        <c:tickLblPos val="nextTo"/>
        <c:crossAx val="46457984"/>
        <c:crosses val="autoZero"/>
        <c:auto val="1"/>
        <c:lblAlgn val="ctr"/>
        <c:lblOffset val="100"/>
      </c:catAx>
      <c:valAx>
        <c:axId val="46457984"/>
        <c:scaling>
          <c:orientation val="minMax"/>
        </c:scaling>
        <c:axPos val="l"/>
        <c:majorGridlines/>
        <c:numFmt formatCode="0.00" sourceLinked="1"/>
        <c:tickLblPos val="nextTo"/>
        <c:crossAx val="4641932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E7FE4-4AB2-42CE-AAC7-F91DD4CA8880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D866-E619-466C-AA29-DD0716DE4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E7FE4-4AB2-42CE-AAC7-F91DD4CA8880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D866-E619-466C-AA29-DD0716DE4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E7FE4-4AB2-42CE-AAC7-F91DD4CA8880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D866-E619-466C-AA29-DD0716DE4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E7FE4-4AB2-42CE-AAC7-F91DD4CA8880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D866-E619-466C-AA29-DD0716DE4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E7FE4-4AB2-42CE-AAC7-F91DD4CA8880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D866-E619-466C-AA29-DD0716DE4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E7FE4-4AB2-42CE-AAC7-F91DD4CA8880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D866-E619-466C-AA29-DD0716DE4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E7FE4-4AB2-42CE-AAC7-F91DD4CA8880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D866-E619-466C-AA29-DD0716DE4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E7FE4-4AB2-42CE-AAC7-F91DD4CA8880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D866-E619-466C-AA29-DD0716DE4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E7FE4-4AB2-42CE-AAC7-F91DD4CA8880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D866-E619-466C-AA29-DD0716DE4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E7FE4-4AB2-42CE-AAC7-F91DD4CA8880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D866-E619-466C-AA29-DD0716DE4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E7FE4-4AB2-42CE-AAC7-F91DD4CA8880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C60D866-E619-466C-AA29-DD0716DE44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CE7FE4-4AB2-42CE-AAC7-F91DD4CA8880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60D866-E619-466C-AA29-DD0716DE444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4.infourok.ru/uploads/ex/02e8/0004d15f-012056f9/hello_html_m4c46ad8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6632"/>
            <a:ext cx="914400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образовательной деятельности </a:t>
            </a:r>
            <a:b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группы за </a:t>
            </a:r>
            <a:b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2019-2020 учебный год</a:t>
            </a:r>
            <a:r>
              <a:rPr lang="ru-RU" sz="1100" dirty="0" smtClean="0">
                <a:solidFill>
                  <a:schemeClr val="tx2">
                    <a:lumMod val="25000"/>
                  </a:schemeClr>
                </a:solidFill>
              </a:rPr>
              <a:t>.</a:t>
            </a:r>
            <a:endParaRPr lang="ru-RU" sz="11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4437112"/>
            <a:ext cx="4536504" cy="194421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Группа № 4-1  «Капельки»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942" y="188640"/>
            <a:ext cx="8291264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Наша жизнь в детском саду</a:t>
            </a:r>
            <a:endParaRPr lang="ru-RU" dirty="0"/>
          </a:p>
        </p:txBody>
      </p:sp>
      <p:pic>
        <p:nvPicPr>
          <p:cNvPr id="1026" name="Picture 2" descr="C:\Users\Коля\Desktop\гага\IMG-91df21e8cf5c8e00a9818943013b8901-V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1438" y="1124744"/>
            <a:ext cx="4191029" cy="3143272"/>
          </a:xfrm>
          <a:prstGeom prst="rect">
            <a:avLst/>
          </a:prstGeom>
          <a:noFill/>
        </p:spPr>
      </p:pic>
      <p:pic>
        <p:nvPicPr>
          <p:cNvPr id="1027" name="Picture 3" descr="C:\Users\Коля\Desktop\гага\IMG-399679d8cebed0526a1e4e8b6a033573-V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4008" y="3356992"/>
            <a:ext cx="4187198" cy="31403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Коля\Desktop\гага\IMG-6518781bb33a15730fe82b75307c4166-V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3899" y="294172"/>
            <a:ext cx="3214711" cy="4286280"/>
          </a:xfrm>
          <a:prstGeom prst="rect">
            <a:avLst/>
          </a:prstGeom>
          <a:noFill/>
        </p:spPr>
      </p:pic>
      <p:pic>
        <p:nvPicPr>
          <p:cNvPr id="2051" name="Picture 3" descr="C:\Users\Коля\Desktop\гага\IMG-c1c9474d9308361796e872c7032bfdb9-V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13949" y="2276872"/>
            <a:ext cx="3218446" cy="4291261"/>
          </a:xfrm>
          <a:prstGeom prst="rect">
            <a:avLst/>
          </a:prstGeom>
          <a:noFill/>
        </p:spPr>
      </p:pic>
      <p:pic>
        <p:nvPicPr>
          <p:cNvPr id="2052" name="Picture 4" descr="C:\Users\Коля\Desktop\гага\IMG-c6402d2c02c445df10707c208bfd140e-V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607031" y="312339"/>
            <a:ext cx="3211290" cy="4281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Коля\Desktop\гага\IMG-d939f981dae462d7eb795c330092284f-V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332656"/>
            <a:ext cx="2907329" cy="3876438"/>
          </a:xfrm>
          <a:prstGeom prst="rect">
            <a:avLst/>
          </a:prstGeom>
          <a:noFill/>
        </p:spPr>
      </p:pic>
      <p:pic>
        <p:nvPicPr>
          <p:cNvPr id="3075" name="Picture 3" descr="C:\Users\Коля\Desktop\гага\IMG-e7a0ef9aac697a363e0d38ec6a396550-V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61545" y="1484784"/>
            <a:ext cx="2888602" cy="5143512"/>
          </a:xfrm>
          <a:prstGeom prst="rect">
            <a:avLst/>
          </a:prstGeom>
          <a:noFill/>
        </p:spPr>
      </p:pic>
      <p:pic>
        <p:nvPicPr>
          <p:cNvPr id="3076" name="Picture 4" descr="C:\Users\Коля\Desktop\гага\IMG-eecc9d997282e67cc165e77af818f507-V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70681" y="188640"/>
            <a:ext cx="2896511" cy="51575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Коля\Desktop\гага\IMG-eb759ffbd81f704547bc2167b3612937-V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404664"/>
            <a:ext cx="4217630" cy="3163222"/>
          </a:xfrm>
          <a:prstGeom prst="rect">
            <a:avLst/>
          </a:prstGeom>
          <a:noFill/>
        </p:spPr>
      </p:pic>
      <p:pic>
        <p:nvPicPr>
          <p:cNvPr id="4099" name="Picture 3" descr="C:\Users\Коля\Desktop\гага\IMG-9e2c286f0f3f40ed9af2be084339f668-V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48064" y="1628800"/>
            <a:ext cx="3639886" cy="4853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Коля\Desktop\гага\IMG-89bf93af96372ab84441d1e3a699d041-V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60032" y="1196752"/>
            <a:ext cx="4013686" cy="5351580"/>
          </a:xfrm>
          <a:prstGeom prst="rect">
            <a:avLst/>
          </a:prstGeom>
          <a:noFill/>
        </p:spPr>
      </p:pic>
      <p:pic>
        <p:nvPicPr>
          <p:cNvPr id="5123" name="Picture 3" descr="C:\Users\Коля\Desktop\гага\IMG-17ff2d0087a6e5d14a10d26b4d1e9a7e-V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528" y="476672"/>
            <a:ext cx="3978062" cy="5304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Коля\Desktop\гага\IMG-6f87c36b342a0f51c350a8532336672f-V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620688"/>
            <a:ext cx="4359577" cy="2452262"/>
          </a:xfrm>
          <a:prstGeom prst="rect">
            <a:avLst/>
          </a:prstGeom>
          <a:noFill/>
        </p:spPr>
      </p:pic>
      <p:pic>
        <p:nvPicPr>
          <p:cNvPr id="6147" name="Picture 3" descr="C:\Users\Коля\Desktop\гага\IMG-103dac2825e0ad7d6715f80ad99916a2-V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24128" y="1508141"/>
            <a:ext cx="2857488" cy="3809984"/>
          </a:xfrm>
          <a:prstGeom prst="rect">
            <a:avLst/>
          </a:prstGeom>
          <a:noFill/>
        </p:spPr>
      </p:pic>
      <p:pic>
        <p:nvPicPr>
          <p:cNvPr id="6148" name="Picture 4" descr="C:\Users\Коля\Desktop\гага\IMG-b2441f58f9c9faa8f4d172f1f3b0970c-V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4795" y="3789040"/>
            <a:ext cx="4441959" cy="2498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357430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s04.infourok.ru/uploads/ex/02e8/0004d15f-012056f9/hello_html_m4c46ad8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214290"/>
            <a:ext cx="2471726" cy="72464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Капельки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14546" y="1214422"/>
            <a:ext cx="4471990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Кап, кап, капельки,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Мы ребята маленькие,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В детском садике живём,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Здесь играем и поём!</a:t>
            </a:r>
          </a:p>
          <a:p>
            <a:pPr>
              <a:buNone/>
            </a:pPr>
            <a:endParaRPr lang="ru-RU" sz="2800" b="1" dirty="0" smtClean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Капелька за капелькой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Учимся старательно,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Вырастем послушными,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Умными и дружными!</a:t>
            </a:r>
            <a:endParaRPr lang="ru-RU" sz="2800" b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C:\Users\Коля\Desktop\kapel_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8399" y="3500438"/>
            <a:ext cx="2855601" cy="3357562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979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Характеристика группы: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 В группе 25 детей, 13 мальчиков и 12 девочек.</a:t>
            </a:r>
          </a:p>
          <a:p>
            <a:r>
              <a:rPr lang="ru-RU" sz="4000" dirty="0" smtClean="0"/>
              <a:t> Возраст детей - 5-6 лет.</a:t>
            </a:r>
          </a:p>
          <a:p>
            <a:r>
              <a:rPr lang="ru-RU" sz="4000" dirty="0" smtClean="0"/>
              <a:t> ООП «Развитие» 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График посещаемости: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3100" b="1" i="1" dirty="0"/>
              <a:t>п</a:t>
            </a:r>
            <a:r>
              <a:rPr lang="ru-RU" sz="3100" b="1" i="1" dirty="0" smtClean="0"/>
              <a:t>оказатель заболеваемости воспитанников, %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785926"/>
          <a:ext cx="8072494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i="1" dirty="0" smtClean="0"/>
              <a:t>Положительная динамика количества дней пребывания ребенка в группе: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Итоги мониторинга: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147248" cy="864096"/>
          </a:xfrm>
        </p:spPr>
        <p:txBody>
          <a:bodyPr/>
          <a:lstStyle/>
          <a:p>
            <a:pPr algn="ctr"/>
            <a:r>
              <a:rPr lang="ru-RU" dirty="0" smtClean="0"/>
              <a:t>Итоги мониторинга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19256" cy="4983832"/>
          </a:xfrm>
        </p:spPr>
        <p:txBody>
          <a:bodyPr>
            <a:normAutofit fontScale="92500" lnSpcReduction="10000"/>
          </a:bodyPr>
          <a:lstStyle/>
          <a:p>
            <a:pPr algn="ctr" fontAlgn="t">
              <a:buNone/>
            </a:pPr>
            <a:r>
              <a:rPr lang="ru-RU" b="1" dirty="0" smtClean="0"/>
              <a:t>Уровень освоения программы вырос во всех образовательных областях, так как были проведены различные мероприятия:</a:t>
            </a:r>
          </a:p>
          <a:p>
            <a:pPr marL="171450" indent="-171450" algn="just"/>
            <a:r>
              <a:rPr lang="ru-RU" sz="2800" dirty="0" smtClean="0"/>
              <a:t> Организация образовательной деятельности;</a:t>
            </a:r>
          </a:p>
          <a:p>
            <a:pPr marL="171450" indent="-171450" algn="just"/>
            <a:r>
              <a:rPr lang="ru-RU" sz="2800" dirty="0" smtClean="0"/>
              <a:t> Создание необходимой РППС;</a:t>
            </a:r>
          </a:p>
          <a:p>
            <a:pPr marL="171450" indent="-171450" algn="just"/>
            <a:r>
              <a:rPr lang="ru-RU" sz="2800" dirty="0" smtClean="0"/>
              <a:t> Организация индивидуальной работы с детьми;</a:t>
            </a:r>
          </a:p>
          <a:p>
            <a:pPr marL="171450" indent="-171450" algn="just"/>
            <a:r>
              <a:rPr lang="ru-RU" sz="2800" dirty="0" smtClean="0"/>
              <a:t> Взаимодействие со специалистами;</a:t>
            </a:r>
          </a:p>
          <a:p>
            <a:pPr marL="171450" indent="-171450" algn="just"/>
            <a:r>
              <a:rPr lang="ru-RU" sz="2800" dirty="0" smtClean="0"/>
              <a:t> Организация работы с родителями (стендовая информация, памятки, консультации, родительские клубы, родительские собрания, индивидуальные беседы, совместные мероприятия, проектная деятельность).</a:t>
            </a:r>
          </a:p>
          <a:p>
            <a:pPr marL="171450" indent="-171450" algn="ctr">
              <a:buFontTx/>
              <a:buChar char="-"/>
            </a:pPr>
            <a:endParaRPr lang="ru-RU" sz="2800" dirty="0" smtClean="0"/>
          </a:p>
          <a:p>
            <a:pPr fontAlgn="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19256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Наша РППС группы</a:t>
            </a:r>
            <a:endParaRPr lang="ru-RU" dirty="0"/>
          </a:p>
        </p:txBody>
      </p:sp>
      <p:pic>
        <p:nvPicPr>
          <p:cNvPr id="1026" name="Picture 2" descr="E:\Галина Германовна\ФОТО (ГАПИЕНКО)\IMG_57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1299640"/>
            <a:ext cx="3810027" cy="2857520"/>
          </a:xfrm>
          <a:prstGeom prst="rect">
            <a:avLst/>
          </a:prstGeom>
          <a:noFill/>
        </p:spPr>
      </p:pic>
      <p:pic>
        <p:nvPicPr>
          <p:cNvPr id="6" name="Рисунок 5" descr="E:\Галина Германовна\ФОТО (ГАПИЕНКО)\IMG_5705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9305" y="1299640"/>
            <a:ext cx="3810027" cy="308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E:\Галина Германовна\ФОТО (ГАПИЕНКО)\IMG_5710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58616" y="3573016"/>
            <a:ext cx="3809300" cy="3025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Коля\Desktop\гага\IMG-bfe2cdee7dddcd5df34e22814009f882-V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23728" y="476672"/>
            <a:ext cx="4803998" cy="60428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</TotalTime>
  <Words>166</Words>
  <Application>Microsoft Office PowerPoint</Application>
  <PresentationFormat>Экран (4:3)</PresentationFormat>
  <Paragraphs>30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Анализ образовательной деятельности  группы за  2019-2020 учебный год.</vt:lpstr>
      <vt:lpstr>Капельки</vt:lpstr>
      <vt:lpstr>Характеристика группы:</vt:lpstr>
      <vt:lpstr>График посещаемости: показатель заболеваемости воспитанников, % </vt:lpstr>
      <vt:lpstr>Положительная динамика количества дней пребывания ребенка в группе:</vt:lpstr>
      <vt:lpstr>Итоги мониторинга:</vt:lpstr>
      <vt:lpstr>Итоги мониторинга</vt:lpstr>
      <vt:lpstr>Наша РППС группы</vt:lpstr>
      <vt:lpstr>Слайд 9</vt:lpstr>
      <vt:lpstr>Наша жизнь в детском саду</vt:lpstr>
      <vt:lpstr>Слайд 11</vt:lpstr>
      <vt:lpstr>Слайд 12</vt:lpstr>
      <vt:lpstr>Слайд 13</vt:lpstr>
      <vt:lpstr>Слайд 14</vt:lpstr>
      <vt:lpstr>Слайд 15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Коля</dc:creator>
  <cp:lastModifiedBy>ELENA</cp:lastModifiedBy>
  <cp:revision>15</cp:revision>
  <dcterms:created xsi:type="dcterms:W3CDTF">2020-05-25T14:52:25Z</dcterms:created>
  <dcterms:modified xsi:type="dcterms:W3CDTF">2020-09-15T18:15:54Z</dcterms:modified>
</cp:coreProperties>
</file>