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8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9900CC"/>
    <a:srgbClr val="F50BC8"/>
    <a:srgbClr val="00CC99"/>
    <a:srgbClr val="6666FF"/>
    <a:srgbClr val="CC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11" autoAdjust="0"/>
    <p:restoredTop sz="94660"/>
  </p:normalViewPr>
  <p:slideViewPr>
    <p:cSldViewPr>
      <p:cViewPr varScale="1">
        <p:scale>
          <a:sx n="73" d="100"/>
          <a:sy n="73" d="100"/>
        </p:scale>
        <p:origin x="-11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cat>
            <c:strRef>
              <c:f>Лист1!$A$2:$A$10</c:f>
              <c:strCache>
                <c:ptCount val="9"/>
                <c:pt idx="0">
                  <c:v>Сентябрь</c:v>
                </c:pt>
                <c:pt idx="1">
                  <c:v>Октябрь</c:v>
                </c:pt>
                <c:pt idx="2">
                  <c:v>Ноябрь</c:v>
                </c:pt>
                <c:pt idx="3">
                  <c:v>Декабрь</c:v>
                </c:pt>
                <c:pt idx="4">
                  <c:v>Январь</c:v>
                </c:pt>
                <c:pt idx="5">
                  <c:v>Февраль</c:v>
                </c:pt>
                <c:pt idx="6">
                  <c:v>Март</c:v>
                </c:pt>
                <c:pt idx="7">
                  <c:v>Апрель</c:v>
                </c:pt>
                <c:pt idx="8">
                  <c:v>Май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0.75090000000000023</c:v>
                </c:pt>
                <c:pt idx="1">
                  <c:v>0.78100000000000003</c:v>
                </c:pt>
                <c:pt idx="2">
                  <c:v>0.80900000000000005</c:v>
                </c:pt>
                <c:pt idx="3">
                  <c:v>0.80600000000000005</c:v>
                </c:pt>
                <c:pt idx="4">
                  <c:v>0.76250000000000018</c:v>
                </c:pt>
                <c:pt idx="5">
                  <c:v>0.6202000000000002</c:v>
                </c:pt>
                <c:pt idx="6">
                  <c:v>0.6413000000000002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A08-4D38-9B50-92A54F03221A}"/>
            </c:ext>
          </c:extLst>
        </c:ser>
        <c:axId val="7329664"/>
        <c:axId val="7331200"/>
      </c:barChart>
      <c:catAx>
        <c:axId val="7329664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b="1" i="0" baseline="0"/>
            </a:pPr>
            <a:endParaRPr lang="ru-RU"/>
          </a:p>
        </c:txPr>
        <c:crossAx val="7331200"/>
        <c:crosses val="autoZero"/>
        <c:auto val="1"/>
        <c:lblAlgn val="ctr"/>
        <c:lblOffset val="100"/>
      </c:catAx>
      <c:valAx>
        <c:axId val="7331200"/>
        <c:scaling>
          <c:orientation val="minMax"/>
        </c:scaling>
        <c:delete val="1"/>
        <c:axPos val="l"/>
        <c:majorGridlines/>
        <c:numFmt formatCode="General" sourceLinked="1"/>
        <c:tickLblPos val="nextTo"/>
        <c:crossAx val="7329664"/>
        <c:crosses val="autoZero"/>
        <c:crossBetween val="between"/>
      </c:valAx>
    </c:plotArea>
    <c:plotVisOnly val="1"/>
    <c:dispBlanksAs val="gap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lineChart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Социально-коммуникативное</c:v>
                </c:pt>
                <c:pt idx="1">
                  <c:v>Познавательное</c:v>
                </c:pt>
                <c:pt idx="2">
                  <c:v>Речевое</c:v>
                </c:pt>
                <c:pt idx="3">
                  <c:v>Художественно-эстетическое</c:v>
                </c:pt>
                <c:pt idx="4">
                  <c:v>Фихическое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F39C-4290-803F-83ED78D731B7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Ряд 2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Социально-коммуникативное</c:v>
                </c:pt>
                <c:pt idx="1">
                  <c:v>Познавательное</c:v>
                </c:pt>
                <c:pt idx="2">
                  <c:v>Речевое</c:v>
                </c:pt>
                <c:pt idx="3">
                  <c:v>Художественно-эстетическое</c:v>
                </c:pt>
                <c:pt idx="4">
                  <c:v>Фихическое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52</c:v>
                </c:pt>
                <c:pt idx="1">
                  <c:v>44</c:v>
                </c:pt>
                <c:pt idx="2">
                  <c:v>52</c:v>
                </c:pt>
                <c:pt idx="3">
                  <c:v>12</c:v>
                </c:pt>
                <c:pt idx="4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F39C-4290-803F-83ED78D731B7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Ряд 3</c:v>
                </c:pt>
              </c:strCache>
            </c:strRef>
          </c:tx>
          <c:marker>
            <c:symbol val="none"/>
          </c:marker>
          <c:cat>
            <c:strRef>
              <c:f>Лист1!$A$2:$A$6</c:f>
              <c:strCache>
                <c:ptCount val="5"/>
                <c:pt idx="0">
                  <c:v>Социально-коммуникативное</c:v>
                </c:pt>
                <c:pt idx="1">
                  <c:v>Познавательное</c:v>
                </c:pt>
                <c:pt idx="2">
                  <c:v>Речевое</c:v>
                </c:pt>
                <c:pt idx="3">
                  <c:v>Художественно-эстетическое</c:v>
                </c:pt>
                <c:pt idx="4">
                  <c:v>Фихическое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48</c:v>
                </c:pt>
                <c:pt idx="1">
                  <c:v>56</c:v>
                </c:pt>
                <c:pt idx="2">
                  <c:v>48</c:v>
                </c:pt>
                <c:pt idx="3">
                  <c:v>88</c:v>
                </c:pt>
                <c:pt idx="4">
                  <c:v>32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F39C-4290-803F-83ED78D731B7}"/>
            </c:ext>
          </c:extLst>
        </c:ser>
        <c:marker val="1"/>
        <c:axId val="45798912"/>
        <c:axId val="45800448"/>
      </c:lineChart>
      <c:catAx>
        <c:axId val="45798912"/>
        <c:scaling>
          <c:orientation val="minMax"/>
        </c:scaling>
        <c:axPos val="b"/>
        <c:numFmt formatCode="General" sourceLinked="0"/>
        <c:tickLblPos val="nextTo"/>
        <c:crossAx val="45800448"/>
        <c:crosses val="autoZero"/>
        <c:auto val="1"/>
        <c:lblAlgn val="ctr"/>
        <c:lblOffset val="100"/>
      </c:catAx>
      <c:valAx>
        <c:axId val="45800448"/>
        <c:scaling>
          <c:orientation val="minMax"/>
        </c:scaling>
        <c:axPos val="l"/>
        <c:majorGridlines/>
        <c:numFmt formatCode="General" sourceLinked="1"/>
        <c:tickLblPos val="nextTo"/>
        <c:crossAx val="45798912"/>
        <c:crosses val="autoZero"/>
        <c:crossBetween val="between"/>
      </c:valAx>
    </c:plotArea>
    <c:legend>
      <c:legendPos val="r"/>
      <c:layout/>
    </c:legend>
    <c:plotVisOnly val="1"/>
    <c:dispBlanksAs val="zero"/>
  </c:chart>
  <c:spPr>
    <a:solidFill>
      <a:schemeClr val="bg1"/>
    </a:solidFill>
  </c:spPr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57348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4021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70078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693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3491929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6621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4945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26360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5792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111290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06338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A37E1-ED4A-441F-A474-E85CC1AFB864}" type="datetimeFigureOut">
              <a:rPr lang="ru-RU" smtClean="0"/>
              <a:pPr/>
              <a:t>чт 17.09.20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669FD4-3CE3-4D26-BDE0-EAA286215BE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65373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744075" cy="718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1128" y="116632"/>
            <a:ext cx="9349424" cy="136815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tx2"/>
                </a:solidFill>
              </a:rPr>
              <a:t>Анализ  </a:t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>педагогической  деятельности  </a:t>
            </a:r>
            <a:br>
              <a:rPr lang="ru-RU" sz="4000" b="1" dirty="0" smtClean="0">
                <a:solidFill>
                  <a:schemeClr val="tx2"/>
                </a:solidFill>
              </a:rPr>
            </a:br>
            <a:r>
              <a:rPr lang="ru-RU" sz="4000" b="1" dirty="0" smtClean="0">
                <a:solidFill>
                  <a:schemeClr val="tx2"/>
                </a:solidFill>
              </a:rPr>
              <a:t>за  2019 – 2020 уч. год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708920"/>
            <a:ext cx="9001000" cy="2880320"/>
          </a:xfrm>
        </p:spPr>
        <p:txBody>
          <a:bodyPr>
            <a:normAutofit fontScale="62500" lnSpcReduction="20000"/>
          </a:bodyPr>
          <a:lstStyle/>
          <a:p>
            <a:r>
              <a:rPr lang="ru-RU" sz="7200" b="1" dirty="0">
                <a:solidFill>
                  <a:srgbClr val="FF0000"/>
                </a:solidFill>
              </a:rPr>
              <a:t>Г</a:t>
            </a:r>
            <a:r>
              <a:rPr lang="ru-RU" sz="7200" b="1" dirty="0" smtClean="0">
                <a:solidFill>
                  <a:srgbClr val="FF0000"/>
                </a:solidFill>
              </a:rPr>
              <a:t>руппа  «Пчелки»  </a:t>
            </a:r>
          </a:p>
          <a:p>
            <a:pPr algn="l"/>
            <a:r>
              <a:rPr lang="ru-RU" sz="2000" b="1" dirty="0" smtClean="0">
                <a:solidFill>
                  <a:srgbClr val="FF0000"/>
                </a:solidFill>
              </a:rPr>
              <a:t>         </a:t>
            </a:r>
          </a:p>
          <a:p>
            <a:r>
              <a:rPr lang="ru-RU" sz="2600" b="1" dirty="0" smtClean="0">
                <a:solidFill>
                  <a:schemeClr val="tx2"/>
                </a:solidFill>
              </a:rPr>
              <a:t>Воспитатель </a:t>
            </a:r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 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Клешнева Ирина Анатольевна 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Мл. воспитатель: </a:t>
            </a:r>
            <a:r>
              <a:rPr lang="ru-RU" sz="24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Новожилова Светлана Вячеславовна</a:t>
            </a:r>
            <a:endParaRPr lang="ru-RU" sz="24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 smtClean="0">
              <a:solidFill>
                <a:schemeClr val="tx2"/>
              </a:solidFill>
            </a:endParaRPr>
          </a:p>
          <a:p>
            <a:endParaRPr lang="ru-RU" sz="2000" b="1" dirty="0">
              <a:solidFill>
                <a:srgbClr val="7030A0"/>
              </a:solidFill>
            </a:endParaRPr>
          </a:p>
          <a:p>
            <a:pPr algn="l"/>
            <a:endParaRPr lang="ru-RU" sz="2000" b="1" dirty="0" smtClean="0">
              <a:solidFill>
                <a:srgbClr val="7030A0"/>
              </a:solidFill>
            </a:endParaRPr>
          </a:p>
          <a:p>
            <a:pPr algn="l"/>
            <a:endParaRPr lang="ru-RU" sz="2000" b="1" dirty="0" smtClean="0">
              <a:solidFill>
                <a:srgbClr val="7030A0"/>
              </a:solidFill>
            </a:endParaRPr>
          </a:p>
          <a:p>
            <a:pPr algn="l"/>
            <a:endParaRPr lang="ru-RU" sz="2000" b="1" dirty="0" smtClean="0">
              <a:solidFill>
                <a:srgbClr val="7030A0"/>
              </a:solidFill>
            </a:endParaRP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                                       </a:t>
            </a:r>
          </a:p>
          <a:p>
            <a:pPr>
              <a:lnSpc>
                <a:spcPct val="120000"/>
              </a:lnSpc>
            </a:pPr>
            <a:r>
              <a:rPr lang="ru-RU" sz="2000" b="1" dirty="0" smtClean="0">
                <a:solidFill>
                  <a:srgbClr val="7030A0"/>
                </a:solidFill>
              </a:rPr>
              <a:t>   </a:t>
            </a:r>
            <a:endParaRPr lang="ru-RU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775885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98" y="-273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08012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Группа </a:t>
            </a:r>
            <a:br>
              <a:rPr lang="ru-RU" sz="3200" b="1" dirty="0" smtClean="0">
                <a:solidFill>
                  <a:srgbClr val="FF0000"/>
                </a:solidFill>
              </a:rPr>
            </a:br>
            <a:r>
              <a:rPr lang="ru-RU" sz="3200" b="1" dirty="0" smtClean="0">
                <a:solidFill>
                  <a:srgbClr val="FF0000"/>
                </a:solidFill>
              </a:rPr>
              <a:t>среднего дошкольного возраста (4-5 лет)      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772816"/>
            <a:ext cx="8568952" cy="4536504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9900CC"/>
                </a:solidFill>
              </a:rPr>
              <a:t>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Группа занималась по программе </a:t>
            </a:r>
            <a:r>
              <a:rPr lang="ru-RU" b="1" dirty="0">
                <a:solidFill>
                  <a:schemeClr val="tx2"/>
                </a:solidFill>
              </a:rPr>
              <a:t>:</a:t>
            </a:r>
            <a:r>
              <a:rPr lang="ru-RU" b="1" dirty="0" smtClean="0">
                <a:solidFill>
                  <a:schemeClr val="tx2"/>
                </a:solidFill>
              </a:rPr>
              <a:t> «Развитие».</a:t>
            </a:r>
          </a:p>
          <a:p>
            <a:pPr marL="0" indent="0" algn="ctr">
              <a:buNone/>
            </a:pPr>
            <a:endParaRPr lang="ru-RU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Списочный состав: 24 ребенка, из них</a:t>
            </a:r>
            <a:endParaRPr lang="ru-RU" sz="3600" b="1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    12 мальчиков и 12 девочек.                               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chemeClr val="tx2"/>
                </a:solidFill>
              </a:rPr>
              <a:t> 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chemeClr val="tx2"/>
                </a:solidFill>
              </a:rPr>
              <a:t>      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                          </a:t>
            </a:r>
            <a:endParaRPr lang="ru-RU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43702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568952" cy="99412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График  посещаемости </a:t>
            </a:r>
            <a:br>
              <a:rPr lang="ru-RU" sz="3600" b="1" dirty="0" smtClean="0">
                <a:solidFill>
                  <a:srgbClr val="FF0000"/>
                </a:solidFill>
              </a:rPr>
            </a:br>
            <a:r>
              <a:rPr lang="ru-RU" sz="3600" b="1" dirty="0" smtClean="0">
                <a:solidFill>
                  <a:srgbClr val="FF0000"/>
                </a:solidFill>
              </a:rPr>
              <a:t>детей с сентября 2019 г. по май 2020 г. </a:t>
            </a:r>
            <a:endParaRPr lang="ru-RU" sz="3600" b="1" dirty="0">
              <a:solidFill>
                <a:srgbClr val="FF0000"/>
              </a:solidFill>
            </a:endParaRPr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207518069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256855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accent6">
                    <a:lumMod val="50000"/>
                  </a:schemeClr>
                </a:solidFill>
              </a:rPr>
              <a:t>Уровень освоения  ООП  ДО</a:t>
            </a:r>
            <a:endParaRPr lang="ru-RU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156276127"/>
              </p:ext>
            </p:extLst>
          </p:nvPr>
        </p:nvGraphicFramePr>
        <p:xfrm>
          <a:off x="451602" y="1418584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3781256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Совершенствование и пополнение РППС  в группе</a:t>
            </a:r>
            <a:endParaRPr lang="ru-RU" sz="36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435280" cy="5184576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800" b="1" dirty="0" smtClean="0"/>
              <a:t>   </a:t>
            </a:r>
          </a:p>
          <a:p>
            <a:pPr marL="0" indent="0" algn="ctr">
              <a:buNone/>
            </a:pPr>
            <a:r>
              <a:rPr lang="ru-RU" sz="2800" b="1" dirty="0" smtClean="0">
                <a:solidFill>
                  <a:schemeClr val="accent3">
                    <a:lumMod val="50000"/>
                  </a:schemeClr>
                </a:solidFill>
              </a:rPr>
              <a:t> Центр психологической разгрузки детей</a:t>
            </a:r>
          </a:p>
          <a:p>
            <a:pPr marL="0" indent="0" algn="ctr">
              <a:buNone/>
            </a:pPr>
            <a:endParaRPr lang="ru-RU" sz="2800" b="1" dirty="0" smtClean="0">
              <a:solidFill>
                <a:schemeClr val="accent3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RU" sz="2800" b="1" dirty="0" smtClean="0"/>
              <a:t>                       </a:t>
            </a:r>
            <a:endParaRPr lang="ru-RU" sz="2800" b="1" dirty="0"/>
          </a:p>
          <a:p>
            <a:pPr marL="0" indent="0" algn="ctr">
              <a:buNone/>
            </a:pPr>
            <a:endParaRPr lang="ru-RU" sz="2800" b="1" dirty="0" smtClean="0"/>
          </a:p>
          <a:p>
            <a:pPr marL="457200" indent="-457200" algn="ctr">
              <a:buAutoNum type="arabicPeriod"/>
            </a:pPr>
            <a:endParaRPr lang="ru-RU" sz="2800" b="1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457200" indent="-457200">
              <a:buAutoNum type="arabicPeriod"/>
            </a:pPr>
            <a:endParaRPr lang="ru-RU" sz="2400" dirty="0" smtClean="0"/>
          </a:p>
          <a:p>
            <a:pPr marL="0" indent="0">
              <a:buNone/>
            </a:pPr>
            <a:endParaRPr lang="ru-RU" sz="2400" dirty="0" smtClean="0"/>
          </a:p>
        </p:txBody>
      </p:sp>
      <p:pic>
        <p:nvPicPr>
          <p:cNvPr id="6" name="Рисунок 5" descr="G:\P00530-120210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872" y="2677925"/>
            <a:ext cx="3456384" cy="322856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G:\P00530-120222.jpg"/>
          <p:cNvPicPr/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3156" y="2677925"/>
            <a:ext cx="3816423" cy="32285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3407292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Autofit/>
          </a:bodyPr>
          <a:lstStyle/>
          <a:p>
            <a:r>
              <a:rPr lang="ru-RU" sz="3600" b="1" dirty="0">
                <a:solidFill>
                  <a:schemeClr val="accent2">
                    <a:lumMod val="50000"/>
                  </a:schemeClr>
                </a:solidFill>
              </a:rPr>
              <a:t>Совершенствование и пополнение РППС  в группе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464656"/>
            <a:ext cx="8568952" cy="5112568"/>
          </a:xfrm>
          <a:solidFill>
            <a:schemeClr val="bg1"/>
          </a:solidFill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/>
              <a:t>Центр </a:t>
            </a:r>
            <a:r>
              <a:rPr lang="ru-RU" sz="2800" b="1" dirty="0"/>
              <a:t>нравственно-патриотического </a:t>
            </a:r>
            <a:endParaRPr lang="ru-RU" sz="2800" b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ru-RU" sz="2800" b="1" dirty="0" smtClean="0"/>
              <a:t>воспитания детей</a:t>
            </a:r>
            <a:endParaRPr lang="ru-RU" sz="2800" b="1" dirty="0"/>
          </a:p>
          <a:p>
            <a:pPr algn="ctr"/>
            <a:endParaRPr lang="ru-RU" sz="2800" b="1" dirty="0"/>
          </a:p>
          <a:p>
            <a:pPr algn="ctr"/>
            <a:endParaRPr lang="ru-RU" sz="2800" b="1" dirty="0"/>
          </a:p>
        </p:txBody>
      </p:sp>
      <p:pic>
        <p:nvPicPr>
          <p:cNvPr id="5" name="Рисунок 4" descr="G:\IMG-bcb072ca2e0dc4d9d746b0b1d32febfc-V.jpg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46885"/>
            <a:ext cx="4752528" cy="36724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922858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xtLst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792088"/>
          </a:xfrm>
        </p:spPr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</a:rPr>
              <a:t>Мероприятия</a:t>
            </a:r>
            <a:endParaRPr lang="ru-RU" sz="4000" b="1" i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5400600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1.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25.09.2019 г.  – городской  конкурс  творческих  работ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    «Мой мир – мой детский сад»;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2.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01.10.2019 г.  -  «День пожилого человека»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(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дети показывали сказку по  экологическому воспитанию);</a:t>
            </a:r>
            <a:endParaRPr lang="ru-RU" sz="2000" b="1" dirty="0">
              <a:solidFill>
                <a:schemeClr val="bg2">
                  <a:lumMod val="10000"/>
                </a:schemeClr>
              </a:solidFill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3.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15.10.2019 г.  – конкурс  «Осенние фантазии» (МДОУ «Детский сад № 8);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4.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30.10.2019 г.  -  социально-экологический проект «Спаси дерево» - З место;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5.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23.11.2019 г.  -  Малые олимпийские игры «Мать и ребёнок»;</a:t>
            </a:r>
          </a:p>
          <a:p>
            <a:pPr marL="457200" indent="-457200" algn="just">
              <a:buAutoNum type="arabicPeriod" startAt="6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25.11.2019 г.  -  «День открытых дверей»; </a:t>
            </a:r>
          </a:p>
          <a:p>
            <a:pPr marL="457200" indent="-457200" algn="just">
              <a:buAutoNum type="arabicPeriod" startAt="6"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25.11.2029 г. –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конкурс кормушек «Помогите птицам»;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8.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20.12.2019 г.  -  конкурс  «Символ - 2020 года» (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МДОУ «Детский сад № 8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);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9.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   Декабрь 2019 г. -  городской конкурс «</a:t>
            </a:r>
            <a:r>
              <a:rPr lang="ru-RU" sz="2000" dirty="0" err="1" smtClean="0">
                <a:solidFill>
                  <a:schemeClr val="bg2">
                    <a:lumMod val="10000"/>
                  </a:schemeClr>
                </a:solidFill>
              </a:rPr>
              <a:t>Ярёлка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»;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10.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 Март 2020 г. -  муниципальный конкурс  «Помни каждый гражданин –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      служба  спасения: 01»;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 </a:t>
            </a: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11.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25.12.2019 г. -  конкурс  «Укрась группу к Новому году» -  2 место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bg2">
                    <a:lumMod val="10000"/>
                  </a:schemeClr>
                </a:solidFill>
              </a:rPr>
              <a:t> </a:t>
            </a:r>
            <a:r>
              <a:rPr lang="ru-RU" sz="2000" b="1" dirty="0" smtClean="0">
                <a:solidFill>
                  <a:schemeClr val="bg2">
                    <a:lumMod val="10000"/>
                  </a:schemeClr>
                </a:solidFill>
              </a:rPr>
              <a:t>        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(МДОУ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«Детский 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  сад </a:t>
            </a:r>
            <a:r>
              <a:rPr lang="ru-RU" sz="2000" dirty="0">
                <a:solidFill>
                  <a:schemeClr val="bg2">
                    <a:lumMod val="10000"/>
                  </a:schemeClr>
                </a:solidFill>
              </a:rPr>
              <a:t>№ 8</a:t>
            </a:r>
            <a:r>
              <a:rPr lang="ru-RU" sz="2000" dirty="0" smtClean="0">
                <a:solidFill>
                  <a:schemeClr val="bg2">
                    <a:lumMod val="10000"/>
                  </a:schemeClr>
                </a:solidFill>
              </a:rPr>
              <a:t>).</a:t>
            </a:r>
            <a:endParaRPr lang="ru-RU" sz="2000" dirty="0">
              <a:solidFill>
                <a:schemeClr val="bg2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578829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551</TotalTime>
  <Words>262</Words>
  <Application>Microsoft Office PowerPoint</Application>
  <PresentationFormat>Экран (4:3)</PresentationFormat>
  <Paragraphs>51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Анализ   педагогической  деятельности   за  2019 – 2020 уч. год</vt:lpstr>
      <vt:lpstr>Группа  среднего дошкольного возраста (4-5 лет)      </vt:lpstr>
      <vt:lpstr>График  посещаемости  детей с сентября 2019 г. по май 2020 г. </vt:lpstr>
      <vt:lpstr>Уровень освоения  ООП  ДО</vt:lpstr>
      <vt:lpstr>Совершенствование и пополнение РППС  в группе</vt:lpstr>
      <vt:lpstr>Совершенствование и пополнение РППС  в группе</vt:lpstr>
      <vt:lpstr>Мероприятия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 педагогической  деятельности  за  2019 – 2020 уч. год</dc:title>
  <dc:creator>Илья</dc:creator>
  <cp:lastModifiedBy>ELENA</cp:lastModifiedBy>
  <cp:revision>56</cp:revision>
  <dcterms:created xsi:type="dcterms:W3CDTF">2020-04-06T16:24:17Z</dcterms:created>
  <dcterms:modified xsi:type="dcterms:W3CDTF">2020-09-17T12:26:52Z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315814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