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62" r:id="rId3"/>
    <p:sldId id="261" r:id="rId4"/>
    <p:sldId id="259" r:id="rId5"/>
    <p:sldId id="258" r:id="rId6"/>
    <p:sldId id="264" r:id="rId7"/>
    <p:sldId id="265" r:id="rId8"/>
    <p:sldId id="267" r:id="rId9"/>
    <p:sldId id="266" r:id="rId10"/>
    <p:sldId id="269" r:id="rId11"/>
    <p:sldId id="270" r:id="rId12"/>
    <p:sldId id="271" r:id="rId13"/>
    <p:sldId id="276" r:id="rId14"/>
    <p:sldId id="278" r:id="rId15"/>
    <p:sldId id="277" r:id="rId16"/>
    <p:sldId id="275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C39F-3B8D-4EFA-85D5-C4E6807F95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477C2-59B8-470F-AEAC-E733CCAE59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5150D37-4C4F-47F7-AB81-2494E2C371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FB7A-4B89-4336-A429-32F73A2FA5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625EBCF-0825-45F4-ACB1-511D10E1F1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A25498E-A009-4560-B652-182F9C879E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457D6-5D92-45BA-9CFA-CB3C516CB0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41F7B-43F8-4BE5-82FF-D7BEC33182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C72CB-B1C0-4924-888D-3732ACE85A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86C3E-8CEE-4924-A96D-FB44AD0BFF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2CC36-0340-4D10-AA76-BFF94CC5E0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EEDE-60CC-4D8E-A1BB-80227F0796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092B-A07A-4A15-BD65-556AA1EE5D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BEF2E-B439-4924-9DB6-9173D5D23BC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67835-3828-41B5-B38E-60D57BAD9F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49EEF-122A-4F5F-88B7-C79ED5AD74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EB3D9F"/>
                </a:solidFill>
              </a:defRPr>
            </a:lvl1pPr>
          </a:lstStyle>
          <a:p>
            <a:fld id="{D0BBDEF5-3017-4F24-95A4-3ED516AFC77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8" r:id="rId11"/>
    <p:sldLayoutId id="2147483783" r:id="rId12"/>
    <p:sldLayoutId id="2147483789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619250" y="5516563"/>
            <a:ext cx="57610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solidFill>
                  <a:srgbClr val="0070C0"/>
                </a:solidFill>
              </a:rPr>
              <a:t>МДОУ №</a:t>
            </a:r>
            <a:r>
              <a:rPr lang="en-US" altLang="ru-RU" b="1">
                <a:solidFill>
                  <a:srgbClr val="0070C0"/>
                </a:solidFill>
              </a:rPr>
              <a:t> </a:t>
            </a:r>
            <a:r>
              <a:rPr lang="ru-RU" altLang="ru-RU" b="1">
                <a:solidFill>
                  <a:srgbClr val="0070C0"/>
                </a:solidFill>
              </a:rPr>
              <a:t>8 </a:t>
            </a:r>
          </a:p>
          <a:p>
            <a:pPr algn="ctr" eaLnBrk="1" hangingPunct="1"/>
            <a:r>
              <a:rPr lang="ru-RU" altLang="ru-RU" b="1">
                <a:solidFill>
                  <a:srgbClr val="0070C0"/>
                </a:solidFill>
              </a:rPr>
              <a:t>Ярославль 2020 г.</a:t>
            </a:r>
          </a:p>
        </p:txBody>
      </p:sp>
      <p:sp>
        <p:nvSpPr>
          <p:cNvPr id="5123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552950"/>
          </a:xfrm>
        </p:spPr>
        <p:txBody>
          <a:bodyPr/>
          <a:lstStyle/>
          <a:p>
            <a:pPr algn="ctr" eaLnBrk="1" hangingPunct="1"/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 «Кризис  7 лет»</a:t>
            </a:r>
            <a:b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b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– психолог Медкова Л.Ю.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994650" cy="15509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узнать, что у ребенка кризис 7 </a:t>
            </a:r>
            <a:r>
              <a:rPr lang="ru-RU" alt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en-US" alt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b="1" dirty="0" smtClean="0">
                <a:solidFill>
                  <a:srgbClr val="0070C0"/>
                </a:solidFill>
              </a:rPr>
              <a:t/>
            </a:r>
            <a:br>
              <a:rPr lang="ru-RU" altLang="ru-RU" b="1" dirty="0" smtClean="0">
                <a:solidFill>
                  <a:srgbClr val="0070C0"/>
                </a:solidFill>
              </a:rPr>
            </a:br>
            <a:r>
              <a:rPr lang="ru-RU" altLang="ru-RU" sz="2200" b="1" i="1" u="sng" dirty="0" smtClean="0">
                <a:solidFill>
                  <a:srgbClr val="0070C0"/>
                </a:solidFill>
              </a:rPr>
              <a:t>В нижеприведенной анкете дайте ответы на вопросы: </a:t>
            </a:r>
            <a:r>
              <a:rPr lang="ru-RU" altLang="ru-RU" sz="2200" b="1" i="1" u="sng" dirty="0">
                <a:solidFill>
                  <a:srgbClr val="0070C0"/>
                </a:solidFill>
              </a:rPr>
              <a:t/>
            </a:r>
            <a:br>
              <a:rPr lang="ru-RU" altLang="ru-RU" sz="2200" b="1" i="1" u="sng" dirty="0">
                <a:solidFill>
                  <a:srgbClr val="0070C0"/>
                </a:solidFill>
              </a:rPr>
            </a:br>
            <a:endParaRPr lang="ru-RU" altLang="ru-RU" sz="2200" b="1" i="1" u="sng" dirty="0">
              <a:solidFill>
                <a:srgbClr val="0070C0"/>
              </a:solidFill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3429000"/>
            <a:ext cx="7994650" cy="2613025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 – если такое поведение отсутствует у вашего ребенка;</a:t>
            </a:r>
            <a:b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 – что-то такое вы замечали, но не уверенны;</a:t>
            </a:r>
            <a:b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– это именно то, что с моим ребенком происходит.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39750" y="476250"/>
            <a:ext cx="82804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1.Я стала замечать большие изменения, кажется, мой ребенок стал совершенно другим.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Мой ребенок часто не слушает меня и грубит, когда я прошу его не перебивать взрослых.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Ребенок не увлекается играми, которые еще недавно вызывали интерес, а только часами гуляет с друзьями.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4.Я стала с трудом отводить ребенка в детский сад/или начальную школу – он напрочь отказывается туда ходить.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5.Мы часто играем с ним/ней в школу.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6.Мой ребенок стал вредничать и до посинения настаивать на своей точке зрения.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7.Гримасы, позирование, разговор писклявым голосом – его постоянное поведение.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8.Все родные беспрерывно находятся с ним в конфликте. Кажется, его не устраивает абсолютно все.</a:t>
            </a:r>
            <a:endParaRPr lang="ru-RU" altLang="ru-RU" sz="2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923213" cy="1320800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Анализ ответов</a:t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125538"/>
            <a:ext cx="7923213" cy="49704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alt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alt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вас итоговая цифра </a:t>
            </a:r>
            <a:r>
              <a:rPr lang="ru-RU" alt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 до 20</a:t>
            </a: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ваш ребенок сейчас находится в стадии кризиса 6 – 7 лет.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altLang="ru-RU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ваше число составило от </a:t>
            </a:r>
            <a:r>
              <a:rPr lang="ru-RU" alt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до 10</a:t>
            </a: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балов: скорее всего, это последствия неправильного воспитания ребенка и возрастной кризис 7 лет пока не начался. Но обратите на это внимание и в ближайшем времени постарайтесь откорректировать ситуацию правильным воспитанием.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altLang="ru-RU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с суммой баллов от </a:t>
            </a:r>
            <a:r>
              <a:rPr lang="ru-RU" alt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до 5</a:t>
            </a:r>
            <a:r>
              <a:rPr lang="ru-RU" alt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 понаблюдать за поведением ребенка. Для семилетнего возраста ваш ребенок слишком спокоен. Возможно, кризис 7 лет проходит глубоко внутри, что явно не на пользу вашему чаду.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994650" cy="1320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7 лет у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родителям</a:t>
            </a:r>
            <a:r>
              <a:rPr lang="ru-RU" alt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930400"/>
            <a:ext cx="7994650" cy="4522788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altLang="ru-RU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Кризисы – это временные явления, они проходят, их нужно пережить, как любые другие детские болезни.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требований к ребенку просьбами.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следование новым правилам.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Постепенная замена игр на учебную деятельность. Должно оставаться время для игр.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выбора ребенка. Выслушивание его мнения. Аргументирование своих отказов. </a:t>
            </a:r>
          </a:p>
          <a:p>
            <a:pPr algn="just"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незначительной свободы.</a:t>
            </a:r>
          </a:p>
          <a:p>
            <a:pPr eaLnBrk="1" hangingPunct="1"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549275"/>
            <a:ext cx="7848600" cy="5546725"/>
          </a:xfrm>
        </p:spPr>
        <p:txBody>
          <a:bodyPr rtlCol="0">
            <a:normAutofit/>
          </a:bodyPr>
          <a:lstStyle/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 smtClean="0">
              <a:solidFill>
                <a:srgbClr val="0070C0"/>
              </a:solidFill>
            </a:endParaRPr>
          </a:p>
          <a:p>
            <a:pPr algn="just"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своих ошибках (позвольте лечь позже, а утром, когда он почувствует себя нехорошо по причине недосыпания, обратите на это внимание).</a:t>
            </a:r>
          </a:p>
          <a:p>
            <a:pPr algn="just"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Достаточное время на помощь по выполнению домашних заданий.</a:t>
            </a:r>
          </a:p>
          <a:p>
            <a:pPr algn="just"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следование режиму дня.</a:t>
            </a:r>
          </a:p>
          <a:p>
            <a:pPr algn="just"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событий прошедшего дня, испытанных им эмоций, оценка поступков.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alt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39750" y="549275"/>
            <a:ext cx="8208963" cy="6192838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33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3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«нельзя»: П</a:t>
            </a:r>
            <a:r>
              <a:rPr lang="ru-RU" sz="33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амятка </a:t>
            </a:r>
            <a:r>
              <a:rPr lang="ru-RU" sz="33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3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33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повышать голос.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критиковать </a:t>
            </a: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ребёнка.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нарушать тех правил, которые он должен соблюдать.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относиться </a:t>
            </a: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ребенку,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к маленькому. Понять и принять первый этап настоящего взросления.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паниковать, не обвинять себя в неправильном воспитании.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наказывать физически.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ограничивать в общении со сверстниками.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сравнивать с другими, не критиковать, а мягко (и только наедине!) указывать на ошибки.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игнорировать </a:t>
            </a: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а стараться спокойно разобраться.</a:t>
            </a:r>
            <a:endParaRPr lang="ru-RU" altLang="ru-RU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http://900igr.net/datas/istorija/Viktorina-po-istorii/0028-028-Udac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0963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850188" cy="10191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Признаки кризиса у ребенка</a:t>
            </a:r>
            <a:b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 7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лет: 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9600" y="1700213"/>
            <a:ext cx="8139113" cy="4824412"/>
          </a:xfrm>
        </p:spPr>
        <p:txBody>
          <a:bodyPr rtlCol="0">
            <a:normAutofit fontScale="77500" lnSpcReduction="20000"/>
          </a:bodyPr>
          <a:lstStyle/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хочет слушаться и не реагирует на просьбы, допускает своеволие;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желает, чтобы его считали взрослым (не играет с младшими, пытается подражать старшим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упрямство и строптивость, демонстрирует капризы;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обнаруживает болезненную реакцию при любой критике;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негативное восприятие всего;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резко меняет настроение;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обнаруживает свои действия и слова (обзывает осознанно), открыто может выражать свой протест;</a:t>
            </a:r>
          </a:p>
          <a:p>
            <a:pPr eaLnBrk="1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себе обесценивание прежних идеалов: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сломать дорогую для себя игрушку, использует запрещенную лексику, проявляет жестокость и деспотичность.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alt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850188" cy="1320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</a:t>
            </a: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кризиса 7 лет</a:t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9750" y="244475"/>
            <a:ext cx="8135938" cy="14319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accent1">
                    <a:lumMod val="75000"/>
                  </a:schemeClr>
                </a:solidFill>
              </a:rPr>
              <a:t>Кризис 7 лет: </a:t>
            </a:r>
            <a:br>
              <a:rPr lang="ru-RU" altLang="ru-RU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dirty="0">
                <a:solidFill>
                  <a:schemeClr val="accent1">
                    <a:lumMod val="75000"/>
                  </a:schemeClr>
                </a:solidFill>
              </a:rPr>
              <a:t>негативизм</a:t>
            </a:r>
            <a:br>
              <a:rPr lang="ru-RU" altLang="ru-RU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5" name="Picture 4" descr="child4 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3963" y="1677988"/>
            <a:ext cx="67691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4213" y="260350"/>
            <a:ext cx="7991475" cy="14319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Кризис 7 лет: </a:t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упрямство</a:t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19" name="Picture 4" descr="fa633b10361e87fab1e1d559d92310c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916113"/>
            <a:ext cx="59753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fa633b10361e87fab1e1d559d92310c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1916113"/>
            <a:ext cx="59753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33375"/>
            <a:ext cx="7994650" cy="1295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Кризис 7 лет: </a:t>
            </a: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>своеволие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3" name="Picture 4" descr="cocuklarin-inatlasma-nedenleri-ve-cozumleri-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1930400"/>
            <a:ext cx="331311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404813"/>
            <a:ext cx="7923213" cy="14398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dirty="0" smtClean="0"/>
              <a:t>Кризис 7 лет: </a:t>
            </a:r>
            <a:br>
              <a:rPr lang="ru-RU" altLang="ru-RU" dirty="0" smtClean="0"/>
            </a:br>
            <a:r>
              <a:rPr lang="ru-RU" altLang="ru-RU" dirty="0" smtClean="0"/>
              <a:t>протест</a:t>
            </a:r>
            <a:br>
              <a:rPr lang="ru-RU" altLang="ru-RU" dirty="0" smtClean="0"/>
            </a:br>
            <a:endParaRPr lang="ru-RU" altLang="ru-RU" dirty="0" smtClean="0"/>
          </a:p>
        </p:txBody>
      </p:sp>
      <p:pic>
        <p:nvPicPr>
          <p:cNvPr id="11267" name="Picture 4" descr="pgDmGE4_vx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484313"/>
            <a:ext cx="63373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404813"/>
            <a:ext cx="7994650" cy="1295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Кризис 7 лет: </a:t>
            </a: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>строптивость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291" name="Picture 4" descr="14823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2133600"/>
            <a:ext cx="43926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4213" y="244475"/>
            <a:ext cx="7991475" cy="13128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Кризис 7 лет: </a:t>
            </a:r>
            <a:b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обесценивание</a:t>
            </a:r>
            <a:b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5" name="Picture 5" descr="foto_deti_11_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1685925"/>
            <a:ext cx="568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572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Trebuchet MS</vt:lpstr>
      <vt:lpstr>Arial</vt:lpstr>
      <vt:lpstr>Wingdings 3</vt:lpstr>
      <vt:lpstr>Calibri</vt:lpstr>
      <vt:lpstr>Times New Roman</vt:lpstr>
      <vt:lpstr>Wingdings</vt:lpstr>
      <vt:lpstr>Аспект</vt:lpstr>
      <vt:lpstr>  Тема  «Кризис  7 лет»  Подготовила:  педагог – психолог Медкова Л.Ю.</vt:lpstr>
      <vt:lpstr>Признаки кризиса у ребенка  7 лет: </vt:lpstr>
      <vt:lpstr>    Симптомы кризиса 7 лет </vt:lpstr>
      <vt:lpstr>Кризис 7 лет:  негативизм </vt:lpstr>
      <vt:lpstr>Кризис 7 лет:  упрямство </vt:lpstr>
      <vt:lpstr>Кризис 7 лет:  своеволие </vt:lpstr>
      <vt:lpstr>Кризис 7 лет:  протест </vt:lpstr>
      <vt:lpstr>Кризис 7 лет:  строптивость </vt:lpstr>
      <vt:lpstr>Кризис 7 лет:  обесценивание </vt:lpstr>
      <vt:lpstr> Как узнать, что у ребенка кризис 7 лет?   В нижеприведенной анкете дайте ответы на вопросы:  </vt:lpstr>
      <vt:lpstr>Слайд 11</vt:lpstr>
      <vt:lpstr>Анализ ответов </vt:lpstr>
      <vt:lpstr>Кризис 7 лет у ребенка   Рекомендации родителям 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 7 лет</dc:title>
  <dc:creator>Медкова</dc:creator>
  <cp:lastModifiedBy>ELENA</cp:lastModifiedBy>
  <cp:revision>17</cp:revision>
  <dcterms:created xsi:type="dcterms:W3CDTF">2016-02-13T16:46:38Z</dcterms:created>
  <dcterms:modified xsi:type="dcterms:W3CDTF">2020-04-13T09:36:47Z</dcterms:modified>
</cp:coreProperties>
</file>