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19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F7F369-79F0-96F4-0341-96669CE302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F0A068C-FD34-6090-0AF6-3F31E3663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E64182-10C2-2680-423A-19D295D08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7709E-DE63-4DB3-B321-2A8380EA39E6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60D667-6CE8-4C88-9A20-C88AB2F99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4EE020C-8944-8F32-5257-987CBA704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FF7FB-6839-4437-B43D-C4C88EA443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731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75A54E-5D63-7FB9-4627-C50C83BC3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B94C68-B2D8-C8C5-12D5-22D28F432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38262F-F3EC-802D-7901-E345FC5D0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7709E-DE63-4DB3-B321-2A8380EA39E6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11D1A6-8369-945F-1982-327432131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57F3C6-9810-18B9-8D45-EF0C3413D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FF7FB-6839-4437-B43D-C4C88EA443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079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1D237E9-EC3D-A514-B8B0-C4D0A7DE20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0FBB4C3-5964-FB5C-38E8-44B40CA06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8CD219-85B5-DD32-F144-BE9539E1B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7709E-DE63-4DB3-B321-2A8380EA39E6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761A63-AB34-8ADA-9A98-B93E8B3EE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E94A39-C4BA-FFF5-1CB3-9EF08AEF9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FF7FB-6839-4437-B43D-C4C88EA443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60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1777DE-BB16-9A2A-B0AA-FA98E6BA1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92ABA8-3306-8FC7-22CC-56166BF63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287308-12DA-3576-833A-6CFA21223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7709E-DE63-4DB3-B321-2A8380EA39E6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2C7E9C-D17B-B885-BBC5-5EE821205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BE6420-1664-9D3C-275F-67013B877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FF7FB-6839-4437-B43D-C4C88EA443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010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9AC72B-7C2A-0C67-DA35-B82A3F146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0074A79-803C-061A-2B73-CA6B385CD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F06757-5C3C-8846-1D4B-A0B3D2001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7709E-DE63-4DB3-B321-2A8380EA39E6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2F5881-2587-60D5-72F6-115AFDCA7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330BCD-B403-8A12-C850-72170D8B8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FF7FB-6839-4437-B43D-C4C88EA443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535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55C6B9-36CA-F7F6-ECF8-C6B8B7D03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21808D-6EE2-A9AB-C359-E87A628B76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E938742-8801-2332-3A67-0CA6C4624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8C22F8B-A230-3A20-E73A-77175A26D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7709E-DE63-4DB3-B321-2A8380EA39E6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5EADB7-233D-E273-3C72-7F927F0F8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E6533B-EB76-DBA3-DB91-B0E4DCE30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FF7FB-6839-4437-B43D-C4C88EA443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903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DAEDCA-8D7E-5176-152D-4A432489C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2855B4C-26B7-63F7-C7FD-03EA56289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425B536-F2E8-563E-C6E1-CD7A2CAB6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27A7A20-4732-EC71-A97A-BC118B81FA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328EC8D-F9E0-AE95-2D97-37634A05DE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807FA15-FAD5-FE9E-87F6-49E4613A9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7709E-DE63-4DB3-B321-2A8380EA39E6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8C1BD89-B55C-AB74-420A-2ADF9182F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9CD7E43-3549-18E2-0A0C-B8CC4669D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FF7FB-6839-4437-B43D-C4C88EA443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34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79D388-FB4E-0941-E131-7BF0C257B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7D2E901-0A64-B44B-95CA-60965C271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7709E-DE63-4DB3-B321-2A8380EA39E6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980885B-052A-F398-7211-091A621D6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45003DB-3B33-9D31-08FB-19EB56162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FF7FB-6839-4437-B43D-C4C88EA443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6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E29FA71-F979-7A3E-B073-0C82B68ED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7709E-DE63-4DB3-B321-2A8380EA39E6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0A01FE6-F31F-3AD5-2A42-841FD91FC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52919FA-D686-E48E-E519-545495AA7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FF7FB-6839-4437-B43D-C4C88EA443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689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35BBE0-F302-9DB9-DEEC-9A402B3F4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115E12-A132-46A0-6750-5DE946729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43C0B01-237A-1A12-4A0D-D8F53F1098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76BEC8-F19E-51D4-FAAD-3EB17E8D9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7709E-DE63-4DB3-B321-2A8380EA39E6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5C88043-03B1-327F-7864-BFF02E5D6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6DCC1AA-6D7E-F220-192C-52E2CC0AC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FF7FB-6839-4437-B43D-C4C88EA443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889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91CF5A-0B9C-1C10-95AA-97ABE298F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A4FE87C-1A0F-2A0C-CAEB-04E54109D1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B506F7D-458D-FB00-EBE5-90208B10F1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210EEC-E8B1-90DF-723F-B9DFE46CB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7709E-DE63-4DB3-B321-2A8380EA39E6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A082A9-8888-4C62-F8D8-BC7CD0FAF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B04854-A8D1-37C7-A23D-AA418B871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FF7FB-6839-4437-B43D-C4C88EA443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10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0F2408-64DC-DD0E-FBBD-E03C44A5E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632214-07CA-28CD-71B8-D9A0ADBC5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6DBE80-9CC8-29E8-0D36-2340189BAA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7709E-DE63-4DB3-B321-2A8380EA39E6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35F09C-985D-4B08-A31A-1055528A90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A7424E-B5B8-DDC3-1ABE-1314E3DED4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FF7FB-6839-4437-B43D-C4C88EA443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546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62F75C6-CCDC-6DFF-1915-118770AF4D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552"/>
            <a:ext cx="12192000" cy="6858000"/>
          </a:xfrm>
          <a:prstGeom prst="rect">
            <a:avLst/>
          </a:prstGeom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DA50EC-8104-8E66-B7BE-107B81808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7579" y="1937818"/>
            <a:ext cx="9224460" cy="3376278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0"/>
              </a:spcBef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ДОПОЛНИТЕЛЬНАЯ ОБЩЕОБРАЗОВАТЕЛЬНАЯ ПРОГРАММА – ДОПОЛНИТЕЛЬНАЯ ОБЩЕРАЗВИВАЮЩАЯ ПРОГРАММА</a:t>
            </a:r>
          </a:p>
          <a:p>
            <a:pPr>
              <a:spcBef>
                <a:spcPts val="10"/>
              </a:spcBef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1204595" marR="502920" algn="l">
              <a:lnSpc>
                <a:spcPts val="2985"/>
              </a:lnSpc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«СТЕП»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04595" marR="502920" algn="l">
              <a:lnSpc>
                <a:spcPts val="2985"/>
              </a:lnSpc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242060" algn="l"/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(спортивно-оздоровительное направление</a:t>
            </a:r>
            <a:r>
              <a:rPr lang="ru-RU" b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b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дошкольников</a:t>
            </a:r>
            <a:r>
              <a:rPr lang="ru-RU" b="1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b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b="1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u-RU" b="1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лет)</a:t>
            </a:r>
          </a:p>
          <a:p>
            <a:pPr marR="1242060" algn="l"/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242060" algn="l"/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Кралина Анна Николаевна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242060" algn="l"/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8E7CF7F-1D0A-C482-7125-D2FDF14947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331" y="327343"/>
            <a:ext cx="2304248" cy="216735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Надпись 2">
            <a:extLst>
              <a:ext uri="{FF2B5EF4-FFF2-40B4-BE49-F238E27FC236}">
                <a16:creationId xmlns:a16="http://schemas.microsoft.com/office/drawing/2014/main" id="{85424813-8932-46FF-0D45-5ADEA4AD1700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3168315" y="363712"/>
            <a:ext cx="8662987" cy="123494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ru-RU" sz="1800" b="1" dirty="0">
                <a:ln>
                  <a:noFill/>
                </a:ln>
                <a:solidFill>
                  <a:srgbClr val="2F5496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ДОШКОЛЬНОЕ ОБРАЗОВАТЕЛЬНОЕ УЧРЕЖДЕНИЕ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800" b="1" dirty="0">
                <a:ln>
                  <a:noFill/>
                </a:ln>
                <a:solidFill>
                  <a:srgbClr val="2F5496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«ДЕТСКИЙ САД №8»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800" dirty="0" err="1">
                <a:ln>
                  <a:noFill/>
                </a:ln>
                <a:solidFill>
                  <a:srgbClr val="2F5496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Пр-зд</a:t>
            </a:r>
            <a:r>
              <a:rPr lang="ru-RU" sz="1800" dirty="0">
                <a:ln>
                  <a:noFill/>
                </a:ln>
                <a:solidFill>
                  <a:srgbClr val="2F5496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Шавырина, д. 23, д.3б, д,3а, города Ярославля, тел. 8(4855) 55-03-64, 55-03-55, 55-03-84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735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0A3062B-D8BF-FACF-9428-2554238BB6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B33741-C5BB-DC04-FA85-D76B73F41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kern="0" spc="1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Пояснительная</a:t>
            </a:r>
            <a:r>
              <a:rPr lang="ru-RU" sz="3600" b="1" kern="0" spc="-8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kern="0" spc="1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записка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432921-DD40-A596-0877-907286E48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Нарушение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опорно-двигательного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аппарата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настоящее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время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широко</a:t>
            </a:r>
            <a:r>
              <a:rPr lang="ru-RU" sz="2000" b="1" i="1" spc="-33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распространено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среде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дошкольников.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Плоскостопие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нарушение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осанки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оказывают неблагоприятное воздействие на все органы и ткани, и что очень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важно,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отрицательно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влияют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успеваемость, т.к.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Нарушается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питание</a:t>
            </a:r>
            <a:r>
              <a:rPr lang="ru-RU" sz="2000" b="1" i="1" spc="-33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клеток мозга. Занятия аэробикой доставляют детям большое удовольствие.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того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чтобы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сделать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их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ещё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более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интересными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насыщенными,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используются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индивидуальные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снаряды</a:t>
            </a:r>
            <a:r>
              <a:rPr lang="ru-RU" sz="2000" b="1" i="1" spc="2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000" b="1" i="1" spc="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степы.</a:t>
            </a:r>
            <a:endParaRPr lang="ru-RU" sz="20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8400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ECDFECD-713B-525C-E697-A2C5663C97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5F80B2-DBD1-5361-C61E-E9B61EC32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kern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Актуальность</a:t>
            </a:r>
            <a:b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12ADEC-4DE5-EE82-E88B-896166B0E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74821"/>
            <a:ext cx="10840453" cy="5102142"/>
          </a:xfrm>
        </p:spPr>
        <p:txBody>
          <a:bodyPr>
            <a:normAutofit fontScale="32500" lnSpcReduction="20000"/>
          </a:bodyPr>
          <a:lstStyle/>
          <a:p>
            <a:pPr marL="807720" marR="370205" indent="359410" algn="just">
              <a:lnSpc>
                <a:spcPct val="150000"/>
              </a:lnSpc>
              <a:spcBef>
                <a:spcPts val="770"/>
              </a:spcBef>
            </a:pP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Главной ценностью для человека является его здоровье. Причём эта ценность</a:t>
            </a:r>
            <a:r>
              <a:rPr lang="ru-RU" sz="45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выступает на двух уровнях: личном и общественном. Дошкольный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возраст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развитии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ребёнка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это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период,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когда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закладывается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фундамент его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здоровья,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физического</a:t>
            </a:r>
            <a:r>
              <a:rPr lang="ru-RU" sz="45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развития</a:t>
            </a:r>
            <a:r>
              <a:rPr lang="ru-RU" sz="45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45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культуры</a:t>
            </a:r>
            <a:r>
              <a:rPr lang="ru-RU" sz="45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движений.</a:t>
            </a:r>
            <a:r>
              <a:rPr lang="ru-RU" sz="45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</a:t>
            </a:r>
            <a:r>
              <a:rPr lang="ru-RU" sz="45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того,</a:t>
            </a:r>
            <a:r>
              <a:rPr lang="ru-RU" sz="45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</a:t>
            </a:r>
            <a:r>
              <a:rPr lang="ru-RU" sz="45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организовано</a:t>
            </a:r>
            <a:r>
              <a:rPr lang="ru-RU" sz="45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воспитание</a:t>
            </a:r>
            <a:r>
              <a:rPr lang="ru-RU" sz="45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обучение ребёнка, какие условия созданы для его взросления, для развития его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физических и духовных сил, зависит развитие и здоровье в последующие годы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жизни.</a:t>
            </a:r>
          </a:p>
          <a:p>
            <a:pPr marL="807720" marR="375920" indent="271145" algn="just">
              <a:lnSpc>
                <a:spcPct val="150000"/>
              </a:lnSpc>
              <a:spcBef>
                <a:spcPts val="20"/>
              </a:spcBef>
            </a:pP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Забота о здоровье ребёнка взрослого человека стала занимать во всем мире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приоритетные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позиции,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поскольку любой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стране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нужны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личности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творческие,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гармонично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развитые,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активные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здоровые.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Сегодня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важно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нам,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взрослым,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формировать и поддерживать интерес к оздоровлению как самих себя, так и своих</a:t>
            </a:r>
            <a:r>
              <a:rPr lang="ru-RU" sz="45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детей.</a:t>
            </a:r>
          </a:p>
          <a:p>
            <a:pPr marL="807720" marR="372745" indent="271145" algn="just">
              <a:lnSpc>
                <a:spcPct val="150000"/>
              </a:lnSpc>
            </a:pP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Воспитание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уважительного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отношения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своему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здоровью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необходимо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начинать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детства.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мнению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специалистов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медиков,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75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%всех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болезней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человека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заложено в детские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годы.</a:t>
            </a:r>
          </a:p>
          <a:p>
            <a:pPr marL="807720" marR="376555" indent="271145" algn="just">
              <a:lnSpc>
                <a:spcPct val="150000"/>
              </a:lnSpc>
              <a:spcBef>
                <a:spcPts val="5"/>
              </a:spcBef>
            </a:pP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Здоровый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4500" spc="3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развитый</a:t>
            </a:r>
            <a:r>
              <a:rPr lang="ru-RU" sz="4500" spc="3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ребенок</a:t>
            </a:r>
            <a:r>
              <a:rPr lang="ru-RU" sz="4500" spc="3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обладает хорошей</a:t>
            </a:r>
            <a:r>
              <a:rPr lang="ru-RU" sz="4500" spc="3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сопротивляемостью организма</a:t>
            </a:r>
            <a:r>
              <a:rPr lang="ru-RU" sz="4500" spc="-3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вредным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факторам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среды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устойчивостью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утомлению,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социально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физиологически адаптирован. В дошкольном детстве закладывается фундамент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здоровья ребенка, происходит его интенсивный рост и развитие, формируются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</a:t>
            </a:r>
            <a:r>
              <a:rPr lang="ru-RU" sz="45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движения,</a:t>
            </a:r>
            <a:r>
              <a:rPr lang="ru-RU" sz="45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осанка,</a:t>
            </a:r>
            <a:r>
              <a:rPr lang="ru-RU" sz="45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же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необходимые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навыки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привычки,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приобретаются базовые физические качества, вырабатываются черты характера,</a:t>
            </a:r>
            <a:r>
              <a:rPr lang="ru-RU" sz="4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 которых</a:t>
            </a:r>
            <a:r>
              <a:rPr lang="ru-RU" sz="45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невозможен здоровый образ</a:t>
            </a:r>
            <a:r>
              <a:rPr lang="ru-RU" sz="45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жизни.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6816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D1BFD06-E6E3-CE73-5277-67F94D1A6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2C0875-50B7-53D9-35DC-D16E22150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kern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Новизна</a:t>
            </a:r>
            <a:b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25619B-96F1-27FA-4F62-433CFA9BE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07720" indent="0">
              <a:lnSpc>
                <a:spcPct val="148000"/>
              </a:lnSpc>
              <a:spcBef>
                <a:spcPts val="750"/>
              </a:spcBef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800" spc="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детском</a:t>
            </a:r>
            <a:r>
              <a:rPr lang="ru-RU" sz="1800" spc="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саду</a:t>
            </a:r>
            <a:r>
              <a:rPr lang="ru-RU" sz="1800" spc="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проводится</a:t>
            </a:r>
            <a:r>
              <a:rPr lang="ru-RU" sz="1800" spc="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системная</a:t>
            </a:r>
            <a:r>
              <a:rPr lang="ru-RU" sz="1800" spc="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работа</a:t>
            </a:r>
            <a:r>
              <a:rPr lang="ru-RU" sz="1800" spc="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z="1800" spc="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физическому</a:t>
            </a:r>
            <a:r>
              <a:rPr lang="ru-RU" sz="1800" spc="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воспитанию</a:t>
            </a:r>
            <a:r>
              <a:rPr lang="ru-RU" sz="18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детей,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которая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включает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себя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традиционные</a:t>
            </a:r>
            <a:r>
              <a:rPr lang="ru-RU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нетрадиционные</a:t>
            </a:r>
            <a:r>
              <a:rPr lang="ru-RU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формы.</a:t>
            </a:r>
          </a:p>
          <a:p>
            <a:pPr marL="807720" marR="373380" indent="0" algn="just">
              <a:lnSpc>
                <a:spcPct val="150000"/>
              </a:lnSpc>
              <a:spcBef>
                <a:spcPts val="30"/>
              </a:spcBef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Одной из них является степ – аэробика, которую мы начали использовать в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работе с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детьми с 2014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учебного года. На 2015-2016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учебный год нами была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«Степ</a:t>
            </a:r>
            <a:r>
              <a:rPr lang="ru-RU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аэробика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дошкольников».</a:t>
            </a:r>
          </a:p>
          <a:p>
            <a:pPr marL="807720" marR="368300" indent="271145" algn="just">
              <a:lnSpc>
                <a:spcPct val="150000"/>
              </a:lnSpc>
            </a:pP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Разработанная программа позволит добиться оптимального уровня развития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физических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качеств: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быстроты,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гибкости,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равновесия,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координационных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способностей,</a:t>
            </a: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также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несет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профилактический</a:t>
            </a:r>
            <a:r>
              <a:rPr lang="ru-RU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характер.</a:t>
            </a:r>
          </a:p>
          <a:p>
            <a:pPr marL="807720" marR="369570" indent="0" algn="just">
              <a:lnSpc>
                <a:spcPct val="150000"/>
              </a:lnSpc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воздействием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упражнений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степ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платформе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улучшается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функция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сердечно – сосудистой и дыхательной систем, укрепляется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опорно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двигательный</a:t>
            </a:r>
            <a:r>
              <a:rPr lang="ru-RU" sz="18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аппарат,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регулируется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деятельность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нервной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системы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ряд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других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физиологических процессов, таких как, профилактики плоскостопия и нарушений</a:t>
            </a:r>
            <a:r>
              <a:rPr lang="ru-RU" sz="18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осанки.</a:t>
            </a:r>
          </a:p>
          <a:p>
            <a:pPr marL="807720" marR="369570" indent="0" algn="just">
              <a:lnSpc>
                <a:spcPct val="150000"/>
              </a:lnSpc>
              <a:buNone/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Новизна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данной программы заключается в том, что на ряду с традиционными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формами</a:t>
            </a:r>
            <a:r>
              <a:rPr lang="ru-RU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упражнений,</a:t>
            </a:r>
            <a:r>
              <a:rPr lang="ru-RU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проводятся</a:t>
            </a:r>
            <a:r>
              <a:rPr lang="ru-RU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специальные</a:t>
            </a:r>
            <a:r>
              <a:rPr lang="ru-RU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упражнения</a:t>
            </a:r>
            <a:r>
              <a:rPr lang="ru-RU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степ</a:t>
            </a:r>
            <a:r>
              <a:rPr lang="ru-RU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аэробики,</a:t>
            </a:r>
            <a:r>
              <a:rPr lang="ru-RU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1800" spc="-3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также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логоритмические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упражнения.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Оптимальное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сочетание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которых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ходе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занятий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позволит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решать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только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задачи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физическому воспитанию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развивать</a:t>
            </a:r>
            <a:r>
              <a:rPr lang="ru-RU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координацию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движений и речь.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2620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F3084AA-44EA-DA2D-9DE0-5C973C854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DF0F0C-03A4-FDB3-DB27-FD2ACF825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Техника безопасности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E199C1-20BB-8009-926A-0F12BAE72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8865" marR="286385" indent="0" algn="just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сохранения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правильного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положения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тела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время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степ-аэробики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необходимо:</a:t>
            </a:r>
          </a:p>
          <a:p>
            <a:pPr marL="342900" marR="479425" lvl="0" indent="-342900">
              <a:buSzPts val="1400"/>
              <a:buFont typeface="Symbol" panose="05050102010706020507" pitchFamily="18" charset="2"/>
              <a:buChar char=""/>
              <a:tabLst>
                <a:tab pos="1765300" algn="l"/>
                <a:tab pos="1765935" algn="l"/>
              </a:tabLst>
            </a:pPr>
            <a:r>
              <a:rPr lang="ru-RU" sz="1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держать</a:t>
            </a:r>
            <a:r>
              <a:rPr lang="ru-RU" sz="1800" spc="-8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плечи</a:t>
            </a:r>
            <a:r>
              <a:rPr lang="ru-RU" sz="1800" spc="-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развернутыми,</a:t>
            </a:r>
            <a:r>
              <a:rPr lang="ru-RU" sz="1800" spc="-6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грудь</a:t>
            </a:r>
            <a:r>
              <a:rPr lang="ru-RU" sz="1800" spc="-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вперед,</a:t>
            </a:r>
            <a:r>
              <a:rPr lang="ru-RU" sz="1800" spc="-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ягодицы</a:t>
            </a:r>
            <a:r>
              <a:rPr lang="ru-RU" sz="1800" spc="-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напряженными,</a:t>
            </a:r>
            <a:r>
              <a:rPr lang="ru-RU" sz="18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колени расслабленными;</a:t>
            </a:r>
          </a:p>
          <a:p>
            <a:pPr marL="342900" lvl="0" indent="-342900">
              <a:lnSpc>
                <a:spcPts val="1700"/>
              </a:lnSpc>
              <a:buSzPts val="1400"/>
              <a:buFont typeface="Symbol" panose="05050102010706020507" pitchFamily="18" charset="2"/>
              <a:buChar char=""/>
              <a:tabLst>
                <a:tab pos="1765300" algn="l"/>
                <a:tab pos="176593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избегать</a:t>
            </a:r>
            <a:r>
              <a:rPr lang="ru-RU" sz="1800" spc="-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перенапряжения</a:t>
            </a:r>
            <a:r>
              <a:rPr lang="ru-RU" sz="1800" spc="-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1800" spc="-7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коленных</a:t>
            </a:r>
            <a:r>
              <a:rPr lang="ru-RU" sz="1800" spc="-8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суставах;</a:t>
            </a:r>
          </a:p>
          <a:p>
            <a:pPr marL="342900" lvl="0" indent="-342900">
              <a:lnSpc>
                <a:spcPts val="1710"/>
              </a:lnSpc>
              <a:buSzPts val="1400"/>
              <a:buFont typeface="Symbol" panose="05050102010706020507" pitchFamily="18" charset="2"/>
              <a:buChar char=""/>
              <a:tabLst>
                <a:tab pos="1765300" algn="l"/>
                <a:tab pos="176593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избегать</a:t>
            </a:r>
            <a:r>
              <a:rPr lang="ru-RU" sz="1800" spc="-6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излишнего</a:t>
            </a:r>
            <a:r>
              <a:rPr lang="ru-RU" sz="1800" spc="-5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прогиба</a:t>
            </a:r>
            <a:r>
              <a:rPr lang="ru-RU" sz="1800" spc="-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спины;</a:t>
            </a:r>
          </a:p>
          <a:p>
            <a:pPr marL="342900" lvl="0" indent="-342900">
              <a:lnSpc>
                <a:spcPts val="1710"/>
              </a:lnSpc>
              <a:buSzPts val="1400"/>
              <a:buFont typeface="Symbol" panose="05050102010706020507" pitchFamily="18" charset="2"/>
              <a:buChar char=""/>
              <a:tabLst>
                <a:tab pos="1765300" algn="l"/>
                <a:tab pos="176593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не</a:t>
            </a:r>
            <a:r>
              <a:rPr lang="ru-RU" sz="18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делать</a:t>
            </a:r>
            <a:r>
              <a:rPr lang="ru-RU" sz="18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наклон</a:t>
            </a:r>
            <a:r>
              <a:rPr lang="ru-RU" sz="18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вперед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от</a:t>
            </a:r>
            <a:r>
              <a:rPr lang="ru-RU" sz="18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бедра,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наклоняться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всем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телом;</a:t>
            </a:r>
          </a:p>
          <a:p>
            <a:pPr marL="342900" marR="942340" lvl="0" indent="-342900">
              <a:buSzPts val="1400"/>
              <a:buFont typeface="Symbol" panose="05050102010706020507" pitchFamily="18" charset="2"/>
              <a:buChar char=""/>
              <a:tabLst>
                <a:tab pos="1765300" algn="l"/>
                <a:tab pos="176593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при</a:t>
            </a:r>
            <a:r>
              <a:rPr lang="ru-RU" sz="1800" spc="-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подъеме</a:t>
            </a:r>
            <a:r>
              <a:rPr lang="ru-RU" sz="18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или</a:t>
            </a:r>
            <a:r>
              <a:rPr lang="ru-RU" sz="1800" spc="-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опускании</a:t>
            </a:r>
            <a:r>
              <a:rPr lang="ru-RU" sz="1800" spc="-4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</a:t>
            </a:r>
            <a:r>
              <a:rPr lang="ru-RU" sz="1800" spc="-4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степ-доски</a:t>
            </a:r>
            <a:r>
              <a:rPr lang="ru-RU" sz="1800" spc="-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всегда</a:t>
            </a:r>
            <a:r>
              <a:rPr lang="ru-RU" sz="18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использовать</a:t>
            </a:r>
            <a:r>
              <a:rPr lang="ru-RU" sz="1800" spc="-3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безопасный метод</a:t>
            </a:r>
            <a:r>
              <a:rPr lang="ru-RU" sz="1800" spc="1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подъема;</a:t>
            </a:r>
          </a:p>
          <a:p>
            <a:pPr marL="342900" lvl="0" indent="-342900">
              <a:lnSpc>
                <a:spcPts val="1705"/>
              </a:lnSpc>
              <a:buSzPts val="1400"/>
              <a:buFont typeface="Symbol" panose="05050102010706020507" pitchFamily="18" charset="2"/>
              <a:buChar char=""/>
              <a:tabLst>
                <a:tab pos="1765300" algn="l"/>
                <a:tab pos="176593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стоя</a:t>
            </a:r>
            <a:r>
              <a:rPr lang="ru-RU" sz="18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лицом</a:t>
            </a:r>
            <a:r>
              <a:rPr lang="ru-RU" sz="18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</a:t>
            </a:r>
            <a:r>
              <a:rPr lang="ru-RU" sz="18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степ-доске,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подниматься,</a:t>
            </a:r>
            <a:r>
              <a:rPr lang="ru-RU" sz="18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работая</a:t>
            </a:r>
            <a:r>
              <a:rPr lang="ru-RU" sz="18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ногами,</a:t>
            </a:r>
            <a:r>
              <a:rPr lang="ru-RU" sz="18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но</a:t>
            </a:r>
            <a:r>
              <a:rPr lang="ru-RU" sz="18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не</a:t>
            </a:r>
            <a:r>
              <a:rPr lang="ru-RU" sz="1800" spc="-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спиной;</a:t>
            </a:r>
          </a:p>
          <a:p>
            <a:pPr marL="342900" lvl="0" indent="-342900">
              <a:buSzPts val="1400"/>
              <a:buFont typeface="Symbol" panose="05050102010706020507" pitchFamily="18" charset="2"/>
              <a:buChar char=""/>
              <a:tabLst>
                <a:tab pos="1765300" algn="l"/>
                <a:tab pos="176593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держать</a:t>
            </a:r>
            <a:r>
              <a:rPr lang="ru-RU" sz="1800" spc="-4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степ-платформу</a:t>
            </a:r>
            <a:r>
              <a:rPr lang="ru-RU" sz="1800" spc="-4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близко</a:t>
            </a:r>
            <a:r>
              <a:rPr lang="ru-RU" sz="18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телу</a:t>
            </a:r>
            <a:r>
              <a:rPr lang="ru-RU" sz="1800" spc="-4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при</a:t>
            </a:r>
            <a:r>
              <a:rPr lang="ru-RU" sz="18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ее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переносе.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5256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9C258F2-99BD-7C8A-7C9D-8C08869771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7EB505-2A20-2CC9-ED46-4556AB7F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kern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Методические</a:t>
            </a:r>
            <a:r>
              <a:rPr lang="ru-RU" sz="1800" b="1" kern="0" spc="-75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kern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рекомендации</a:t>
            </a:r>
            <a:br>
              <a:rPr lang="ru-RU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0D0E23-5EDD-2857-9036-5C1D04D3C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8865" marR="286385" indent="0" algn="just">
              <a:spcBef>
                <a:spcPts val="790"/>
              </a:spcBef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Содержание занятий степ - аэробикой учитывает морфофункциональные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дошкольников,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уровень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их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физической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подготовленности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развития,</a:t>
            </a: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соблюдаются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физиологические принципы:</a:t>
            </a:r>
          </a:p>
          <a:p>
            <a:pPr marL="342900" lvl="0" indent="-342900">
              <a:lnSpc>
                <a:spcPts val="1605"/>
              </a:lnSpc>
              <a:buSzPts val="1400"/>
              <a:buFont typeface="Times New Roman" panose="02020603050405020304" pitchFamily="18" charset="0"/>
              <a:buChar char="-"/>
              <a:tabLst>
                <a:tab pos="164084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рациональный</a:t>
            </a:r>
            <a:r>
              <a:rPr lang="ru-RU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подбор</a:t>
            </a:r>
            <a:r>
              <a:rPr lang="ru-RU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упражнений;</a:t>
            </a:r>
          </a:p>
          <a:p>
            <a:pPr marL="342900" lvl="0" indent="-342900">
              <a:lnSpc>
                <a:spcPts val="1610"/>
              </a:lnSpc>
              <a:buSzPts val="1400"/>
              <a:buFont typeface="Times New Roman" panose="02020603050405020304" pitchFamily="18" charset="0"/>
              <a:buChar char="-"/>
              <a:tabLst>
                <a:tab pos="164084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равномерное</a:t>
            </a:r>
            <a:r>
              <a:rPr lang="ru-RU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распределение</a:t>
            </a:r>
            <a:r>
              <a:rPr lang="ru-RU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нагрузки</a:t>
            </a:r>
            <a:r>
              <a:rPr lang="ru-RU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организм;</a:t>
            </a:r>
          </a:p>
          <a:p>
            <a:pPr marL="342900" lvl="0" indent="-342900">
              <a:lnSpc>
                <a:spcPts val="1610"/>
              </a:lnSpc>
              <a:buSzPts val="1400"/>
              <a:buFont typeface="Times New Roman" panose="02020603050405020304" pitchFamily="18" charset="0"/>
              <a:buChar char="-"/>
              <a:tabLst>
                <a:tab pos="164084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постепенное</a:t>
            </a:r>
            <a:r>
              <a:rPr lang="ru-RU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увеличение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объёма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интенсивности</a:t>
            </a:r>
            <a:r>
              <a:rPr lang="ru-RU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нагрузки.</a:t>
            </a:r>
          </a:p>
          <a:p>
            <a:pPr marL="1078865" marR="282575" indent="0" algn="just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Упражнения для степа - аэробики носят преимущественно циклический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 (в основном, это ходьба), вызывают активную деятельность органов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кровообращения и дыхания, усиливают обменные процессы, простые по своей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двигательной структуре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доступные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8426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691</Words>
  <Application>Microsoft Office PowerPoint</Application>
  <PresentationFormat>Широкоэкранный</PresentationFormat>
  <Paragraphs>39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Times New Roman</vt:lpstr>
      <vt:lpstr>Тема Office</vt:lpstr>
      <vt:lpstr>МУНИЦИПАЛЬНОЕ ДОШКОЛЬНОЕ ОБРАЗОВАТЕЛЬНОЕ УЧРЕЖДЕНИЕ «ДЕТСКИЙ САД №8» Пр-зд Шавырина, д. 23, д.3б, д,3а, города Ярославля, тел. 8(4855) 55-03-64, 55-03-55, 55-03-84</vt:lpstr>
      <vt:lpstr>Пояснительная записка</vt:lpstr>
      <vt:lpstr>Актуальность </vt:lpstr>
      <vt:lpstr>Новизна </vt:lpstr>
      <vt:lpstr>Техника безопасности</vt:lpstr>
      <vt:lpstr>Методические рекомендации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Пользователь</dc:creator>
  <cp:lastModifiedBy>Пользователь</cp:lastModifiedBy>
  <cp:revision>2</cp:revision>
  <dcterms:created xsi:type="dcterms:W3CDTF">2024-12-10T07:16:43Z</dcterms:created>
  <dcterms:modified xsi:type="dcterms:W3CDTF">2025-01-10T08:28:41Z</dcterms:modified>
</cp:coreProperties>
</file>