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0"/>
  </p:notesMasterIdLst>
  <p:sldIdLst>
    <p:sldId id="286" r:id="rId3"/>
    <p:sldId id="335" r:id="rId4"/>
    <p:sldId id="318" r:id="rId5"/>
    <p:sldId id="320" r:id="rId6"/>
    <p:sldId id="326" r:id="rId7"/>
    <p:sldId id="313" r:id="rId8"/>
    <p:sldId id="330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FAFB29C-6E11-40C0-BAD0-F6396A8D8DFA}">
          <p14:sldIdLst>
            <p14:sldId id="286"/>
            <p14:sldId id="335"/>
            <p14:sldId id="318"/>
            <p14:sldId id="320"/>
            <p14:sldId id="326"/>
            <p14:sldId id="313"/>
            <p14:sldId id="330"/>
          </p14:sldIdLst>
        </p14:section>
        <p14:section name="Раздел без заголовка" id="{A6C89EF8-950B-41A7-8B6E-82E811B6F85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9581"/>
    <a:srgbClr val="F5B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15" autoAdjust="0"/>
  </p:normalViewPr>
  <p:slideViewPr>
    <p:cSldViewPr>
      <p:cViewPr varScale="1">
        <p:scale>
          <a:sx n="48" d="100"/>
          <a:sy n="48" d="100"/>
        </p:scale>
        <p:origin x="658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71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9C1C8F8-DF68-4700-A4F2-13C5B5DA1313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C0E31D-F685-444D-8EF8-68A6EEE4B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41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Шаблон расписания с необязательными периодами и задачами.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6F3146AF-A929-4CAA-ABB8-0DD965293DD5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205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Шаблон расписания с необязательными периодами и задачами.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6F3146AF-A929-4CAA-ABB8-0DD965293DD5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4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50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730A6F-D859-4599-BD85-D3B46B9E3960}" type="datetime8">
              <a:rPr lang="en-US"/>
              <a:pPr>
                <a:defRPr/>
              </a:pPr>
              <a:t>1/10/2025 11:28 AM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A399C3-E61C-4EAA-82EE-7C6930347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5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5A89-AD26-4637-A55C-4AF51946829B}" type="datetime8">
              <a:rPr lang="en-US"/>
              <a:pPr>
                <a:defRPr/>
              </a:pPr>
              <a:t>1/10/2025 11:28 AM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33856-77BD-4DB3-850E-42DDFBFA6150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2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5B3EF-4939-4BA6-9F76-BE18DC201107}" type="datetime8">
              <a:rPr lang="en-US"/>
              <a:pPr>
                <a:defRPr/>
              </a:pPr>
              <a:t>1/10/2025 11:28 AM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37525-C99F-45F8-BCD6-A23BD19FDB20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59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D9A4-377A-48FB-8B6E-708277834682}" type="datetime8">
              <a:rPr lang="en-US"/>
              <a:pPr>
                <a:defRPr/>
              </a:pPr>
              <a:t>1/10/2025 11:28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AF31E5-90FB-4748-AA02-1832F863A6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8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3A28F-7BAA-4979-ACB2-657B9A16C0E9}" type="datetime8">
              <a:rPr lang="en-US"/>
              <a:pPr>
                <a:defRPr/>
              </a:pPr>
              <a:t>1/10/2025 11:27 AM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50DC4B-AFC8-4C8B-B50E-63C74BE0A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7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3796AD-1FBE-4746-A9D1-51006446B9BB}" type="datetime8">
              <a:rPr lang="en-US"/>
              <a:pPr>
                <a:defRPr/>
              </a:pPr>
              <a:t>1/10/2025 11:28 AM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487E39-B90D-4E7F-B007-87E5A9D9B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5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F580E6-9B90-4C5A-B742-66F832680966}" type="datetime8">
              <a:rPr lang="en-US"/>
              <a:pPr>
                <a:defRPr/>
              </a:pPr>
              <a:t>1/10/2025 11:28 AM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7A1EBF-F951-486B-8D2A-E5BBF0A73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415B6-2866-4988-A375-DA3B30A24652}" type="datetime8">
              <a:rPr lang="en-US"/>
              <a:pPr>
                <a:defRPr/>
              </a:pPr>
              <a:t>1/10/2025 11:28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3D9562-C15B-401A-B5E8-98285CADB8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4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9598E-51C8-4EBF-99E4-7E9D97DDB595}" type="datetime8">
              <a:rPr lang="en-US"/>
              <a:pPr>
                <a:defRPr/>
              </a:pPr>
              <a:t>1/10/2025 11:28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BA06C2-5B02-4996-B425-1E9A29B4D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5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F15A4-847C-42D9-B435-FB8430E09AE8}" type="datetime8">
              <a:rPr lang="en-US"/>
              <a:pPr>
                <a:defRPr/>
              </a:pPr>
              <a:t>1/10/2025 11:28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4E2B62-9A4C-4BED-83A9-83BB3C224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24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243932-47F8-4FA8-A300-43F4C0F567B1}" type="datetime8">
              <a:rPr lang="en-US"/>
              <a:pPr>
                <a:defRPr/>
              </a:pPr>
              <a:t>1/10/2025 11:28 AM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AEC403-95ED-4CB3-A050-A071737CA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7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949DFD-C07A-4E74-B3AF-1050F0791C74}" type="datetime8">
              <a:rPr lang="en-US"/>
              <a:pPr>
                <a:defRPr/>
              </a:pPr>
              <a:t>1/10/2025 11:27 AM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489A17-E658-43C5-B831-F2760E47AF23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95736" y="5517232"/>
            <a:ext cx="6768752" cy="648072"/>
          </a:xfrm>
        </p:spPr>
        <p:txBody>
          <a:bodyPr/>
          <a:lstStyle/>
          <a:p>
            <a:pPr marL="0" algn="r">
              <a:spcBef>
                <a:spcPts val="0"/>
              </a:spcBef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Презентацию подготовила: Державина Е.А., </a:t>
            </a:r>
          </a:p>
          <a:p>
            <a:pPr marL="0" algn="r">
              <a:spcBef>
                <a:spcPts val="0"/>
              </a:spcBef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инструктор по физкультуре, 1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к.к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>
              <a:spcBef>
                <a:spcPts val="0"/>
              </a:spcBef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                  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Сентябрь, 2024 </a:t>
            </a:r>
          </a:p>
          <a:p>
            <a:pPr marL="0" algn="r">
              <a:spcBef>
                <a:spcPts val="0"/>
              </a:spcBef>
            </a:pPr>
            <a:endParaRPr lang="ru-RU" sz="2000" b="1" dirty="0"/>
          </a:p>
          <a:p>
            <a:pPr marL="0" algn="r">
              <a:spcBef>
                <a:spcPts val="0"/>
              </a:spcBef>
            </a:pPr>
            <a:endParaRPr lang="ru-RU" sz="2000" b="1" dirty="0"/>
          </a:p>
          <a:p>
            <a:pPr marL="0" algn="r">
              <a:spcBef>
                <a:spcPts val="0"/>
              </a:spcBef>
            </a:pPr>
            <a:endParaRPr lang="ru-RU" sz="2000" b="1" dirty="0"/>
          </a:p>
          <a:p>
            <a:pPr marL="0" algn="r">
              <a:spcBef>
                <a:spcPts val="0"/>
              </a:spcBef>
            </a:pPr>
            <a:r>
              <a:rPr lang="ru-RU" sz="2000" b="1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6098" y="-171400"/>
            <a:ext cx="7592144" cy="980728"/>
          </a:xfrm>
        </p:spPr>
        <p:txBody>
          <a:bodyPr/>
          <a:lstStyle/>
          <a:p>
            <a:pPr algn="ctr"/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                          </a:t>
            </a: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                                                                                                               </a:t>
            </a: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                    </a:t>
            </a: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dirty="0">
                <a:ln>
                  <a:noFill/>
                </a:ln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ДОШКОЛЬНОЕ ОБРАЗОВАТЕЛЬНОЕ УЧРЕЖДЕНИЕ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ln>
                  <a:noFill/>
                </a:ln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САД №8»</a:t>
            </a:r>
            <a:br>
              <a:rPr lang="ru-RU" sz="1800" b="1" dirty="0"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err="1">
                <a:ln>
                  <a:noFill/>
                </a:ln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Пр-зд</a:t>
            </a:r>
            <a:r>
              <a:rPr lang="ru-RU" sz="1800" dirty="0">
                <a:ln>
                  <a:noFill/>
                </a:ln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Шавырина, д. 23, д.3б, д,3а, города Ярославля, тел. 8(4855) 55-03-64,55-03-55, 55-03-84</a:t>
            </a:r>
            <a:br>
              <a:rPr lang="ru-RU" sz="1800" dirty="0">
                <a:ln>
                  <a:noFill/>
                </a:ln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Дополнительная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общеобразовательная программа –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дополнительная общеразвивающая программа</a:t>
            </a:r>
            <a:b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800" b="1" dirty="0">
                <a:solidFill>
                  <a:srgbClr val="C00000"/>
                </a:solidFill>
              </a:rPr>
              <a:t>«Волшебные ступеньки» </a:t>
            </a:r>
            <a:br>
              <a:rPr lang="ru-RU" sz="4800" b="1" dirty="0">
                <a:solidFill>
                  <a:srgbClr val="C00000"/>
                </a:solidFill>
              </a:rPr>
            </a:br>
            <a:r>
              <a:rPr lang="ru-RU" sz="4800" b="1" dirty="0">
                <a:solidFill>
                  <a:srgbClr val="C00000"/>
                </a:solidFill>
              </a:rPr>
              <a:t>для детей 5-7 лет</a:t>
            </a:r>
            <a:br>
              <a:rPr lang="ru-RU" sz="4800" b="1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chemeClr val="tx2"/>
                </a:solidFill>
              </a:rPr>
              <a:t>(срок реализации программы: 7 месяцев)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BAFC87-8C49-2D31-AE2B-AD3CF0DF4B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" y="-171400"/>
            <a:ext cx="1331640" cy="1252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310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267725" y="1628800"/>
            <a:ext cx="8640960" cy="4968552"/>
          </a:xfrm>
        </p:spPr>
        <p:txBody>
          <a:bodyPr/>
          <a:lstStyle/>
          <a:p>
            <a:pPr marL="0" indent="0" algn="just">
              <a:buNone/>
            </a:pPr>
            <a:endParaRPr lang="ru-RU" sz="2400" dirty="0"/>
          </a:p>
          <a:p>
            <a:pPr algn="ctr"/>
            <a:r>
              <a:rPr lang="ru-RU" sz="3200" b="1" dirty="0"/>
              <a:t>Занятия степ-аэробикой учат детей не только красиво двигаться, но и развивают духовно, эмоционально, интеллектуально, учат аккуратности, целеустремлённости.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buAutoNum type="arabicPeriod"/>
            </a:pP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116632"/>
            <a:ext cx="892899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1"/>
          <p:cNvSpPr txBox="1">
            <a:spLocks/>
          </p:cNvSpPr>
          <p:nvPr/>
        </p:nvSpPr>
        <p:spPr bwMode="auto">
          <a:xfrm>
            <a:off x="267726" y="244624"/>
            <a:ext cx="8640960" cy="7361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9pPr>
          </a:lstStyle>
          <a:p>
            <a:pPr indent="0" algn="ctr">
              <a:lnSpc>
                <a:spcPts val="2868"/>
              </a:lnSpc>
            </a:pPr>
            <a:r>
              <a:rPr lang="ru" sz="4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Актуальность программы «Волшебные ступеньки»</a:t>
            </a:r>
          </a:p>
        </p:txBody>
      </p:sp>
      <p:pic>
        <p:nvPicPr>
          <p:cNvPr id="2" name="Рисунок 3">
            <a:extLst>
              <a:ext uri="{FF2B5EF4-FFF2-40B4-BE49-F238E27FC236}">
                <a16:creationId xmlns:a16="http://schemas.microsoft.com/office/drawing/2014/main" id="{BBE26D60-FC50-4CC0-8B53-9E3749904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5" y="4264082"/>
            <a:ext cx="1833750" cy="2365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79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2636912"/>
            <a:ext cx="8884096" cy="4221088"/>
          </a:xfrm>
        </p:spPr>
        <p:txBody>
          <a:bodyPr/>
          <a:lstStyle/>
          <a:p>
            <a:pPr marL="88900" indent="11113" algn="just">
              <a:spcBef>
                <a:spcPts val="0"/>
              </a:spcBef>
              <a:tabLst>
                <a:tab pos="0" algn="l"/>
                <a:tab pos="685800" algn="l"/>
              </a:tabLs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  Цель: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повышение уровня физической подготовленности и приобщение к здоровому образу жизни детей старшего дошкольного возраста средствами степ - аэробики.  </a:t>
            </a:r>
          </a:p>
          <a:p>
            <a:pPr marL="88900" indent="11113" algn="just">
              <a:spcBef>
                <a:spcPts val="0"/>
              </a:spcBef>
              <a:tabLst>
                <a:tab pos="0" algn="l"/>
                <a:tab pos="685800" algn="l"/>
              </a:tabLs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  Задачи: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Развивать двигательные способности детей и физические качества (выносливость, силу, гибкость, координацию движений (функцию равновесия)).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Формировать навыки правильной осанки, развивать мышечную систему.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Формировать умения детей ритмически и согласованно выполнять простые движения под музыку.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Вырабатывать четкие координированные движения.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Воспитывать устойчивый интерес к занятиям физической культурой.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Воспитывать чувство уверенности в себе. </a:t>
            </a:r>
          </a:p>
          <a:p>
            <a:pPr indent="450215" algn="just"/>
            <a:r>
              <a:rPr lang="ru-RU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spcBef>
                <a:spcPts val="0"/>
              </a:spcBef>
            </a:pPr>
            <a:endParaRPr lang="ru-RU" sz="22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/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84096" cy="1080120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    Цель и задачи </a:t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программы «Волшебные ступеньки»</a:t>
            </a:r>
          </a:p>
        </p:txBody>
      </p:sp>
    </p:spTree>
    <p:extLst>
      <p:ext uri="{BB962C8B-B14F-4D97-AF65-F5344CB8AC3E}">
        <p14:creationId xmlns:p14="http://schemas.microsoft.com/office/powerpoint/2010/main" val="313196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801181" cy="5040560"/>
          </a:xfrm>
        </p:spPr>
        <p:txBody>
          <a:bodyPr/>
          <a:lstStyle/>
          <a:p>
            <a:pPr marL="88900" indent="34925" algn="just"/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 Принцип систематичности - регулярность занятий в определенной системе.</a:t>
            </a:r>
          </a:p>
          <a:p>
            <a:pPr marL="88900" indent="34925" algn="just"/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 Принцип доступности - физическая нагрузка должна соответствовать возрасту и уровню подготовленности.</a:t>
            </a:r>
          </a:p>
          <a:p>
            <a:pPr marL="88900" indent="34925" algn="just"/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Принцип активности и осознанности – понимание существа заданий и заинтересованное выполнение способствуют результативности.</a:t>
            </a:r>
          </a:p>
          <a:p>
            <a:pPr marL="88900" indent="34925" algn="just"/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 Принцип наглядности - для успешного обучения объяснение должно сопровождаться показом упражнений.</a:t>
            </a:r>
          </a:p>
          <a:p>
            <a:pPr marL="88900" indent="34925" algn="just"/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Принцип последовательности и постепенности - простые и легкие упражнения должны предшествовать более сложным и трудным упражнениям.</a:t>
            </a:r>
          </a:p>
          <a:p>
            <a:pPr marL="88900" indent="34925" algn="just"/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Принцип доступности и индивидуализации. Важную роль играет подбор посильных для ребенка нагрузок, которые постепенно усложняются.</a:t>
            </a:r>
          </a:p>
          <a:p>
            <a:pPr marL="0" indent="0" algn="just">
              <a:buNone/>
            </a:pPr>
            <a:endParaRPr lang="ru-RU" sz="2800" b="1" dirty="0"/>
          </a:p>
          <a:p>
            <a:pPr marL="0" indent="0" algn="just">
              <a:buNone/>
            </a:pPr>
            <a:r>
              <a:rPr lang="ru-RU" sz="2800" b="1" dirty="0"/>
              <a:t>  </a:t>
            </a:r>
            <a:endParaRPr lang="ru-RU" sz="2400" dirty="0"/>
          </a:p>
          <a:p>
            <a:pPr marL="457200" indent="-457200" algn="just">
              <a:buAutoNum type="arabicPeriod"/>
            </a:pP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116632"/>
            <a:ext cx="892899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1"/>
          <p:cNvSpPr txBox="1">
            <a:spLocks/>
          </p:cNvSpPr>
          <p:nvPr/>
        </p:nvSpPr>
        <p:spPr bwMode="auto">
          <a:xfrm>
            <a:off x="368868" y="244624"/>
            <a:ext cx="8539817" cy="7361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9pPr>
          </a:lstStyle>
          <a:p>
            <a:pPr indent="0" algn="ctr">
              <a:lnSpc>
                <a:spcPts val="2868"/>
              </a:lnSpc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Принципы построения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4701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640960" cy="5184576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>
                <a:effectLst/>
                <a:ea typeface="Times New Roman" panose="02020603050405020304" pitchFamily="18" charset="0"/>
              </a:rPr>
              <a:t>Структура программы</a:t>
            </a:r>
            <a:endParaRPr lang="ru-RU" sz="4400" dirty="0">
              <a:effectLst/>
              <a:ea typeface="Times New Roman" panose="02020603050405020304" pitchFamily="18" charset="0"/>
            </a:endParaRPr>
          </a:p>
          <a:p>
            <a:pPr algn="just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effectLst/>
                <a:ea typeface="Times New Roman" panose="02020603050405020304" pitchFamily="18" charset="0"/>
              </a:rPr>
              <a:t>     В программе предусмотрено 50 занятий, 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из них: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effectLst/>
                <a:ea typeface="Times New Roman" panose="02020603050405020304" pitchFamily="18" charset="0"/>
              </a:rPr>
              <a:t>45 – обучающих,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effectLst/>
                <a:ea typeface="Times New Roman" panose="02020603050405020304" pitchFamily="18" charset="0"/>
              </a:rPr>
              <a:t>3 – обобщающих,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effectLst/>
                <a:ea typeface="Times New Roman" panose="02020603050405020304" pitchFamily="18" charset="0"/>
              </a:rPr>
              <a:t>2 – диагностических.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effectLst/>
                <a:ea typeface="Times New Roman" panose="02020603050405020304" pitchFamily="18" charset="0"/>
              </a:rPr>
              <a:t>    Частота занятий 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– 2 раза в неделю.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effectLst/>
                <a:ea typeface="Times New Roman" panose="02020603050405020304" pitchFamily="18" charset="0"/>
              </a:rPr>
              <a:t>    Продолжительность занятия 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– </a:t>
            </a:r>
            <a:r>
              <a:rPr lang="ru-RU" sz="2800" dirty="0">
                <a:ea typeface="Times New Roman" panose="02020603050405020304" pitchFamily="18" charset="0"/>
              </a:rPr>
              <a:t>30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 минут.</a:t>
            </a:r>
          </a:p>
          <a:p>
            <a:pPr marL="0" indent="0" algn="ctr">
              <a:buNone/>
            </a:pPr>
            <a:endParaRPr lang="ru-RU" sz="32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5112568" cy="122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90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/>
              <a:t>Структура организации занятия</a:t>
            </a:r>
            <a:br>
              <a:rPr lang="ru-RU" sz="3600" b="1" dirty="0"/>
            </a:br>
            <a:r>
              <a:rPr lang="ru-RU" sz="3600" b="1" dirty="0"/>
              <a:t> для детей 5-7 лет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251520" y="1772816"/>
            <a:ext cx="8640960" cy="4752528"/>
          </a:xfrm>
          <a:prstGeom prst="rect">
            <a:avLst/>
          </a:prstGeom>
        </p:spPr>
        <p:txBody>
          <a:bodyPr/>
          <a:lstStyle/>
          <a:p>
            <a:pPr algn="ctr"/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573491"/>
              </p:ext>
            </p:extLst>
          </p:nvPr>
        </p:nvGraphicFramePr>
        <p:xfrm>
          <a:off x="251520" y="1772816"/>
          <a:ext cx="8640959" cy="5493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0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5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6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359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Части занятий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Длительность / мин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Задачи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5-6 лет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6-7 лет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7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Разминка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-изолированные движения;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предстретчинг.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  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  подготовка ООД;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   повышение ЧСС.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51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Основная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</a:t>
                      </a:r>
                      <a:r>
                        <a:rPr lang="ru-RU" sz="1600" dirty="0" err="1">
                          <a:effectLst/>
                        </a:rPr>
                        <a:t>кардио</a:t>
                      </a:r>
                      <a:r>
                        <a:rPr lang="ru-RU" sz="1600" dirty="0">
                          <a:effectLst/>
                        </a:rPr>
                        <a:t> и</a:t>
                      </a:r>
                      <a:r>
                        <a:rPr lang="ru-RU" sz="1600" baseline="0" dirty="0">
                          <a:effectLst/>
                        </a:rPr>
                        <a:t> силовой блок</a:t>
                      </a:r>
                      <a:r>
                        <a:rPr lang="ru-RU" sz="1600" dirty="0">
                          <a:effectLst/>
                        </a:rPr>
                        <a:t>)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-комбинации танцевального стиля;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-снижение</a:t>
                      </a:r>
                      <a:r>
                        <a:rPr lang="ru-RU" sz="1600" baseline="0" dirty="0">
                          <a:effectLst/>
                        </a:rPr>
                        <a:t> </a:t>
                      </a:r>
                      <a:r>
                        <a:rPr lang="ru-RU" sz="1600" baseline="0" dirty="0" err="1">
                          <a:effectLst/>
                        </a:rPr>
                        <a:t>кардио</a:t>
                      </a:r>
                      <a:r>
                        <a:rPr lang="ru-RU" sz="1600" baseline="0" dirty="0">
                          <a:effectLst/>
                        </a:rPr>
                        <a:t> нагрузки</a:t>
                      </a:r>
                      <a:r>
                        <a:rPr lang="ru-RU" sz="1600" dirty="0">
                          <a:effectLst/>
                        </a:rPr>
                        <a:t>;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-силовой</a:t>
                      </a:r>
                      <a:r>
                        <a:rPr lang="ru-RU" sz="1600" baseline="0" dirty="0">
                          <a:effectLst/>
                        </a:rPr>
                        <a:t> блок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 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</a:rPr>
                        <a:t>-   воспитание выносливости;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 воспитании координации;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9388" indent="-179388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постепенное</a:t>
                      </a:r>
                      <a:r>
                        <a:rPr lang="ru-RU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снижение      нагрузки;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воспитание силовой выносливости.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11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Заключительная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-упражнения на расслабление и растягивание;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-релаксация;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-дыхательные упражнения.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 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  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91" marR="558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   улучшение гибкости;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  снижение ЧСС.</a:t>
                      </a:r>
                    </a:p>
                  </a:txBody>
                  <a:tcPr marL="55891" marR="5589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02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07504" y="1628800"/>
            <a:ext cx="8856984" cy="4895824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Литература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Андерсен Б. Растяжка для каждого.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Мн.: ООО Попурри, 2002.224с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Лоуренс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Дэбби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Аква –аэробика.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М.: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ФАИР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ПРЕСС Экслибрис, 2000.256с.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Светлова И. Школа внимания. Программа развития внимания у детей. –М.: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Эксмо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2002.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Бортникова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Е. Чудо-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обучайка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Для детей 4-6 лет. -  Екатеринбург: ЛИТУР, 2005.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Мякиченко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Е. Аэробная и силовая фитнес-тренировка: как добиться наилучшего результата?//Журнал оздоровительной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тренировкидля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профессиональных инструкторов «Аэробики».2000,лето.С.2-6.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Железнова Е. Топ-топ.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Развивалочки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 1 до 5. Диск.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Железнова Е. Десять мышек. Пальчиковые игры. Кассета.</a:t>
            </a:r>
          </a:p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32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5112568" cy="122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802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5D50839-5819-4DC3-97AB-406CC58463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623</Words>
  <Application>Microsoft Office PowerPoint</Application>
  <PresentationFormat>Экран (4:3)</PresentationFormat>
  <Paragraphs>94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Calibri</vt:lpstr>
      <vt:lpstr>Symbol</vt:lpstr>
      <vt:lpstr>Times New Roman</vt:lpstr>
      <vt:lpstr>Tw Cen MT</vt:lpstr>
      <vt:lpstr>Wingdings</vt:lpstr>
      <vt:lpstr>Wingdings 2</vt:lpstr>
      <vt:lpstr>AcademicPresentation2</vt:lpstr>
      <vt:lpstr>                                                                                                                                                                               МУНИЦИПАЛЬНОЕ ДОШКОЛЬНОЕ ОБРАЗОВАТЕЛЬНОЕ УЧРЕЖДЕНИЕ «ДЕТСКИЙ САД №8» Пр-зд Шавырина, д. 23, д.3б, д,3а, города Ярославля, тел. 8(4855) 55-03-64,55-03-55, 55-03-84  Дополнительная  общеобразовательная программа –  дополнительная общеразвивающая программа «Волшебные ступеньки»  для детей 5-7 лет (срок реализации программы: 7 месяцев)</vt:lpstr>
      <vt:lpstr>Презентация PowerPoint</vt:lpstr>
      <vt:lpstr>    Цель и задачи  программы «Волшебные ступеньки»</vt:lpstr>
      <vt:lpstr>Презентация PowerPoint</vt:lpstr>
      <vt:lpstr>Презентация PowerPoint</vt:lpstr>
      <vt:lpstr>Структура организации занятия  для детей 5-7 лет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2014-11-02T13:14:11Z</dcterms:created>
  <dcterms:modified xsi:type="dcterms:W3CDTF">2025-01-10T08:28:08Z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TC101671251049</vt:lpwstr>
  </property>
</Properties>
</file>